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7" r:id="rId3"/>
  </p:sldIdLst>
  <p:sldSz cx="6858000" cy="9144000" type="screen4x3"/>
  <p:notesSz cx="9144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3" d="100"/>
          <a:sy n="83" d="100"/>
        </p:scale>
        <p:origin x="301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260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6858000" cy="1207008"/>
          </a:xfrm>
          <a:prstGeom prst="rect">
            <a:avLst/>
          </a:prstGeom>
          <a:solidFill>
            <a:srgbClr val="2A485B"/>
          </a:solidFill>
          <a:ln/>
        </p:spPr>
        <p:txBody>
          <a:bodyPr/>
          <a:lstStyle/>
          <a:p>
            <a:endParaRPr lang="en-AU"/>
          </a:p>
        </p:txBody>
      </p:sp>
      <p:sp>
        <p:nvSpPr>
          <p:cNvPr id="3" name="Shape 1"/>
          <p:cNvSpPr/>
          <p:nvPr/>
        </p:nvSpPr>
        <p:spPr>
          <a:xfrm>
            <a:off x="0" y="1207008"/>
            <a:ext cx="6858000" cy="45720"/>
          </a:xfrm>
          <a:prstGeom prst="rect">
            <a:avLst/>
          </a:prstGeom>
          <a:solidFill>
            <a:srgbClr val="54B9D6"/>
          </a:solidFill>
          <a:ln/>
        </p:spPr>
        <p:txBody>
          <a:bodyPr/>
          <a:lstStyle/>
          <a:p>
            <a:endParaRPr lang="en-AU"/>
          </a:p>
        </p:txBody>
      </p:sp>
      <p:sp>
        <p:nvSpPr>
          <p:cNvPr id="4" name="Text 2"/>
          <p:cNvSpPr/>
          <p:nvPr/>
        </p:nvSpPr>
        <p:spPr>
          <a:xfrm>
            <a:off x="384048" y="182880"/>
            <a:ext cx="4114800" cy="402336"/>
          </a:xfrm>
          <a:prstGeom prst="rect">
            <a:avLst/>
          </a:prstGeom>
          <a:noFill/>
          <a:ln/>
        </p:spPr>
        <p:txBody>
          <a:bodyPr wrap="square" lIns="0" tIns="0" rIns="0" bIns="0" rtlCol="0" anchor="ctr"/>
          <a:lstStyle/>
          <a:p>
            <a:pPr marL="0" indent="0">
              <a:buNone/>
            </a:pPr>
            <a:r>
              <a:rPr lang="en-US" sz="2100" b="1" dirty="0">
                <a:solidFill>
                  <a:srgbClr val="FFFFFF"/>
                </a:solidFill>
                <a:latin typeface="Montserrat" pitchFamily="34" charset="0"/>
                <a:ea typeface="Montserrat" pitchFamily="34" charset="-122"/>
                <a:cs typeface="Montserrat" pitchFamily="34" charset="-120"/>
              </a:rPr>
              <a:t>LVP Granite Fund</a:t>
            </a:r>
            <a:endParaRPr lang="en-US" sz="2100" dirty="0"/>
          </a:p>
        </p:txBody>
      </p:sp>
      <p:sp>
        <p:nvSpPr>
          <p:cNvPr id="5" name="Text 3"/>
          <p:cNvSpPr/>
          <p:nvPr/>
        </p:nvSpPr>
        <p:spPr>
          <a:xfrm>
            <a:off x="384048" y="603504"/>
            <a:ext cx="4114800" cy="274320"/>
          </a:xfrm>
          <a:prstGeom prst="rect">
            <a:avLst/>
          </a:prstGeom>
          <a:noFill/>
          <a:ln/>
        </p:spPr>
        <p:txBody>
          <a:bodyPr wrap="square" lIns="0" tIns="0" rIns="0" bIns="0" rtlCol="0" anchor="ctr"/>
          <a:lstStyle/>
          <a:p>
            <a:pPr marL="0" indent="0">
              <a:buNone/>
            </a:pPr>
            <a:r>
              <a:rPr lang="en-US" sz="1200" dirty="0">
                <a:solidFill>
                  <a:srgbClr val="54B9D6"/>
                </a:solidFill>
                <a:latin typeface="Montserrat" pitchFamily="34" charset="0"/>
                <a:ea typeface="Montserrat" pitchFamily="34" charset="-122"/>
                <a:cs typeface="Montserrat" pitchFamily="34" charset="-120"/>
              </a:rPr>
              <a:t>Monthly Factsheet  ·  June 2026</a:t>
            </a:r>
            <a:endParaRPr lang="en-US" sz="1200" dirty="0"/>
          </a:p>
        </p:txBody>
      </p:sp>
      <p:sp>
        <p:nvSpPr>
          <p:cNvPr id="6" name="Text 4"/>
          <p:cNvSpPr/>
          <p:nvPr/>
        </p:nvSpPr>
        <p:spPr>
          <a:xfrm>
            <a:off x="384048" y="896112"/>
            <a:ext cx="4114800" cy="228600"/>
          </a:xfrm>
          <a:prstGeom prst="rect">
            <a:avLst/>
          </a:prstGeom>
          <a:noFill/>
          <a:ln/>
        </p:spPr>
        <p:txBody>
          <a:bodyPr wrap="square" lIns="0" tIns="0" rIns="0" bIns="0" rtlCol="0" anchor="ctr"/>
          <a:lstStyle/>
          <a:p>
            <a:pPr marL="0" indent="0">
              <a:buNone/>
            </a:pPr>
            <a:r>
              <a:rPr lang="en-US" sz="900" i="1" dirty="0">
                <a:solidFill>
                  <a:srgbClr val="C8D6DE"/>
                </a:solidFill>
                <a:latin typeface="Montserrat" pitchFamily="34" charset="0"/>
                <a:ea typeface="Montserrat" pitchFamily="34" charset="-122"/>
                <a:cs typeface="Montserrat" pitchFamily="34" charset="-120"/>
              </a:rPr>
              <a:t>Wholesale investors only</a:t>
            </a:r>
            <a:endParaRPr lang="en-US" sz="900" dirty="0"/>
          </a:p>
        </p:txBody>
      </p:sp>
      <p:sp>
        <p:nvSpPr>
          <p:cNvPr id="7" name="Text 5"/>
          <p:cNvSpPr/>
          <p:nvPr/>
        </p:nvSpPr>
        <p:spPr>
          <a:xfrm>
            <a:off x="4069080" y="292608"/>
            <a:ext cx="1234440" cy="237744"/>
          </a:xfrm>
          <a:prstGeom prst="rect">
            <a:avLst/>
          </a:prstGeom>
          <a:noFill/>
          <a:ln/>
        </p:spPr>
        <p:txBody>
          <a:bodyPr wrap="square" lIns="0" tIns="0" rIns="0" bIns="0" rtlCol="0" anchor="ctr"/>
          <a:lstStyle/>
          <a:p>
            <a:pPr marL="0" indent="0" algn="r">
              <a:buNone/>
            </a:pPr>
            <a:r>
              <a:rPr lang="en-US" sz="950" dirty="0">
                <a:solidFill>
                  <a:srgbClr val="AEC4CE"/>
                </a:solidFill>
                <a:latin typeface="Montserrat" pitchFamily="34" charset="0"/>
                <a:ea typeface="Montserrat" pitchFamily="34" charset="-122"/>
                <a:cs typeface="Montserrat" pitchFamily="34" charset="-120"/>
              </a:rPr>
              <a:t>NAV per unit</a:t>
            </a:r>
            <a:endParaRPr lang="en-US" sz="950" dirty="0"/>
          </a:p>
        </p:txBody>
      </p:sp>
      <p:sp>
        <p:nvSpPr>
          <p:cNvPr id="8" name="Text 6"/>
          <p:cNvSpPr/>
          <p:nvPr/>
        </p:nvSpPr>
        <p:spPr>
          <a:xfrm>
            <a:off x="5376672" y="292608"/>
            <a:ext cx="1097280" cy="237744"/>
          </a:xfrm>
          <a:prstGeom prst="rect">
            <a:avLst/>
          </a:prstGeom>
          <a:noFill/>
          <a:ln/>
        </p:spPr>
        <p:txBody>
          <a:bodyPr wrap="square" lIns="0" tIns="0" rIns="0" bIns="0" rtlCol="0" anchor="ctr"/>
          <a:lstStyle/>
          <a:p>
            <a:pPr marL="0" indent="0" algn="r">
              <a:buNone/>
            </a:pPr>
            <a:r>
              <a:rPr lang="en-US" sz="1050" b="1" dirty="0">
                <a:solidFill>
                  <a:srgbClr val="FFFFFF"/>
                </a:solidFill>
                <a:latin typeface="Montserrat" pitchFamily="34" charset="0"/>
                <a:ea typeface="Montserrat" pitchFamily="34" charset="-122"/>
                <a:cs typeface="Montserrat" pitchFamily="34" charset="-120"/>
              </a:rPr>
              <a:t>$1.1693</a:t>
            </a:r>
            <a:endParaRPr lang="en-US" sz="1050" dirty="0"/>
          </a:p>
        </p:txBody>
      </p:sp>
      <p:sp>
        <p:nvSpPr>
          <p:cNvPr id="9" name="Text 7"/>
          <p:cNvSpPr/>
          <p:nvPr/>
        </p:nvSpPr>
        <p:spPr>
          <a:xfrm>
            <a:off x="4069080" y="566928"/>
            <a:ext cx="1234440" cy="237744"/>
          </a:xfrm>
          <a:prstGeom prst="rect">
            <a:avLst/>
          </a:prstGeom>
          <a:noFill/>
          <a:ln/>
        </p:spPr>
        <p:txBody>
          <a:bodyPr wrap="square" lIns="0" tIns="0" rIns="0" bIns="0" rtlCol="0" anchor="ctr"/>
          <a:lstStyle/>
          <a:p>
            <a:pPr marL="0" indent="0" algn="r">
              <a:buNone/>
            </a:pPr>
            <a:r>
              <a:rPr lang="en-US" sz="950" dirty="0">
                <a:solidFill>
                  <a:srgbClr val="AEC4CE"/>
                </a:solidFill>
                <a:latin typeface="Montserrat" pitchFamily="34" charset="0"/>
                <a:ea typeface="Montserrat" pitchFamily="34" charset="-122"/>
                <a:cs typeface="Montserrat" pitchFamily="34" charset="-120"/>
              </a:rPr>
              <a:t>Inception</a:t>
            </a:r>
            <a:endParaRPr lang="en-US" sz="950" dirty="0"/>
          </a:p>
        </p:txBody>
      </p:sp>
      <p:sp>
        <p:nvSpPr>
          <p:cNvPr id="10" name="Text 8"/>
          <p:cNvSpPr/>
          <p:nvPr/>
        </p:nvSpPr>
        <p:spPr>
          <a:xfrm>
            <a:off x="5376672" y="566928"/>
            <a:ext cx="1097280" cy="237744"/>
          </a:xfrm>
          <a:prstGeom prst="rect">
            <a:avLst/>
          </a:prstGeom>
          <a:noFill/>
          <a:ln/>
        </p:spPr>
        <p:txBody>
          <a:bodyPr wrap="square" lIns="0" tIns="0" rIns="0" bIns="0" rtlCol="0" anchor="ctr"/>
          <a:lstStyle/>
          <a:p>
            <a:pPr marL="0" indent="0" algn="r">
              <a:buNone/>
            </a:pPr>
            <a:r>
              <a:rPr lang="en-US" sz="1050" b="1" dirty="0">
                <a:solidFill>
                  <a:srgbClr val="FFFFFF"/>
                </a:solidFill>
                <a:latin typeface="Montserrat" pitchFamily="34" charset="0"/>
                <a:ea typeface="Montserrat" pitchFamily="34" charset="-122"/>
                <a:cs typeface="Montserrat" pitchFamily="34" charset="-120"/>
              </a:rPr>
              <a:t>1 June 2026</a:t>
            </a:r>
            <a:endParaRPr lang="en-US" sz="1050" dirty="0"/>
          </a:p>
        </p:txBody>
      </p:sp>
      <p:sp>
        <p:nvSpPr>
          <p:cNvPr id="11" name="Text 9"/>
          <p:cNvSpPr/>
          <p:nvPr/>
        </p:nvSpPr>
        <p:spPr>
          <a:xfrm>
            <a:off x="4069080" y="841248"/>
            <a:ext cx="1234440" cy="237744"/>
          </a:xfrm>
          <a:prstGeom prst="rect">
            <a:avLst/>
          </a:prstGeom>
          <a:noFill/>
          <a:ln/>
        </p:spPr>
        <p:txBody>
          <a:bodyPr wrap="square" lIns="0" tIns="0" rIns="0" bIns="0" rtlCol="0" anchor="ctr"/>
          <a:lstStyle/>
          <a:p>
            <a:pPr marL="0" indent="0" algn="r">
              <a:buNone/>
            </a:pPr>
            <a:r>
              <a:rPr lang="en-US" sz="950" dirty="0">
                <a:solidFill>
                  <a:srgbClr val="AEC4CE"/>
                </a:solidFill>
                <a:latin typeface="Montserrat" pitchFamily="34" charset="0"/>
                <a:ea typeface="Montserrat" pitchFamily="34" charset="-122"/>
                <a:cs typeface="Montserrat" pitchFamily="34" charset="-120"/>
              </a:rPr>
              <a:t>APIR</a:t>
            </a:r>
            <a:endParaRPr lang="en-US" sz="950" dirty="0"/>
          </a:p>
        </p:txBody>
      </p:sp>
      <p:sp>
        <p:nvSpPr>
          <p:cNvPr id="12" name="Text 10"/>
          <p:cNvSpPr/>
          <p:nvPr/>
        </p:nvSpPr>
        <p:spPr>
          <a:xfrm>
            <a:off x="5376672" y="841248"/>
            <a:ext cx="1097280" cy="237744"/>
          </a:xfrm>
          <a:prstGeom prst="rect">
            <a:avLst/>
          </a:prstGeom>
          <a:noFill/>
          <a:ln/>
        </p:spPr>
        <p:txBody>
          <a:bodyPr wrap="square" lIns="0" tIns="0" rIns="0" bIns="0" rtlCol="0" anchor="ctr"/>
          <a:lstStyle/>
          <a:p>
            <a:pPr marL="0" indent="0" algn="r">
              <a:buNone/>
            </a:pPr>
            <a:r>
              <a:rPr lang="en-US" sz="1050" b="1" dirty="0">
                <a:solidFill>
                  <a:srgbClr val="FFFFFF"/>
                </a:solidFill>
                <a:latin typeface="Montserrat" pitchFamily="34" charset="0"/>
                <a:ea typeface="Montserrat" pitchFamily="34" charset="-122"/>
                <a:cs typeface="Montserrat" pitchFamily="34" charset="-120"/>
              </a:rPr>
              <a:t>LVP0221AU</a:t>
            </a:r>
            <a:endParaRPr lang="en-US" sz="1050" dirty="0"/>
          </a:p>
        </p:txBody>
      </p:sp>
      <p:sp>
        <p:nvSpPr>
          <p:cNvPr id="13" name="Shape 11"/>
          <p:cNvSpPr/>
          <p:nvPr/>
        </p:nvSpPr>
        <p:spPr>
          <a:xfrm>
            <a:off x="384048" y="8833104"/>
            <a:ext cx="6089904" cy="0"/>
          </a:xfrm>
          <a:prstGeom prst="line">
            <a:avLst/>
          </a:prstGeom>
          <a:noFill/>
          <a:ln w="9525">
            <a:solidFill>
              <a:srgbClr val="E4E5E6"/>
            </a:solidFill>
            <a:prstDash val="solid"/>
          </a:ln>
        </p:spPr>
        <p:txBody>
          <a:bodyPr/>
          <a:lstStyle/>
          <a:p>
            <a:endParaRPr lang="en-AU"/>
          </a:p>
        </p:txBody>
      </p:sp>
      <p:pic>
        <p:nvPicPr>
          <p:cNvPr id="14" name="Image 0" descr="preencoded.png"/>
          <p:cNvPicPr>
            <a:picLocks noChangeAspect="1"/>
          </p:cNvPicPr>
          <p:nvPr/>
        </p:nvPicPr>
        <p:blipFill>
          <a:blip r:embed="rId3"/>
          <a:stretch>
            <a:fillRect/>
          </a:stretch>
        </p:blipFill>
        <p:spPr>
          <a:xfrm>
            <a:off x="5806440" y="8851392"/>
            <a:ext cx="640080" cy="223959"/>
          </a:xfrm>
          <a:prstGeom prst="rect">
            <a:avLst/>
          </a:prstGeom>
        </p:spPr>
      </p:pic>
      <p:sp>
        <p:nvSpPr>
          <p:cNvPr id="15" name="Text 12"/>
          <p:cNvSpPr/>
          <p:nvPr/>
        </p:nvSpPr>
        <p:spPr>
          <a:xfrm>
            <a:off x="384048" y="8869680"/>
            <a:ext cx="4114800" cy="201168"/>
          </a:xfrm>
          <a:prstGeom prst="rect">
            <a:avLst/>
          </a:prstGeom>
          <a:noFill/>
          <a:ln/>
        </p:spPr>
        <p:txBody>
          <a:bodyPr wrap="square" lIns="0" tIns="0" rIns="0" bIns="0" rtlCol="0" anchor="ctr"/>
          <a:lstStyle/>
          <a:p>
            <a:pPr marL="0" indent="0">
              <a:buNone/>
            </a:pPr>
            <a:r>
              <a:rPr lang="en-US" sz="700" dirty="0">
                <a:solidFill>
                  <a:srgbClr val="434248"/>
                </a:solidFill>
                <a:latin typeface="Montserrat" pitchFamily="34" charset="0"/>
                <a:ea typeface="Montserrat" pitchFamily="34" charset="-122"/>
                <a:cs typeface="Montserrat" pitchFamily="34" charset="-120"/>
              </a:rPr>
              <a:t>Strictly private &amp; confidential  ·  For wholesale investors only</a:t>
            </a:r>
            <a:endParaRPr lang="en-US" sz="700" dirty="0"/>
          </a:p>
        </p:txBody>
      </p:sp>
      <p:sp>
        <p:nvSpPr>
          <p:cNvPr id="16" name="Text 13"/>
          <p:cNvSpPr/>
          <p:nvPr/>
        </p:nvSpPr>
        <p:spPr>
          <a:xfrm>
            <a:off x="5029200" y="8869680"/>
            <a:ext cx="731520" cy="201168"/>
          </a:xfrm>
          <a:prstGeom prst="rect">
            <a:avLst/>
          </a:prstGeom>
          <a:noFill/>
          <a:ln/>
        </p:spPr>
        <p:txBody>
          <a:bodyPr wrap="square" lIns="0" tIns="0" rIns="0" bIns="0" rtlCol="0" anchor="ctr"/>
          <a:lstStyle/>
          <a:p>
            <a:pPr marL="0" indent="0" algn="r">
              <a:buNone/>
            </a:pPr>
            <a:r>
              <a:rPr lang="en-US" sz="700" dirty="0">
                <a:solidFill>
                  <a:srgbClr val="434248"/>
                </a:solidFill>
                <a:latin typeface="Montserrat" pitchFamily="34" charset="0"/>
                <a:ea typeface="Montserrat" pitchFamily="34" charset="-122"/>
                <a:cs typeface="Montserrat" pitchFamily="34" charset="-120"/>
              </a:rPr>
              <a:t>Page 1 of 2</a:t>
            </a:r>
            <a:endParaRPr lang="en-US" sz="700" dirty="0"/>
          </a:p>
        </p:txBody>
      </p:sp>
      <p:sp>
        <p:nvSpPr>
          <p:cNvPr id="17" name="Shape 14"/>
          <p:cNvSpPr/>
          <p:nvPr/>
        </p:nvSpPr>
        <p:spPr>
          <a:xfrm>
            <a:off x="384048" y="1417320"/>
            <a:ext cx="6089904" cy="566928"/>
          </a:xfrm>
          <a:prstGeom prst="rect">
            <a:avLst/>
          </a:prstGeom>
          <a:solidFill>
            <a:srgbClr val="E7F5EE"/>
          </a:solidFill>
          <a:ln/>
        </p:spPr>
        <p:txBody>
          <a:bodyPr/>
          <a:lstStyle/>
          <a:p>
            <a:endParaRPr lang="en-AU"/>
          </a:p>
        </p:txBody>
      </p:sp>
      <p:sp>
        <p:nvSpPr>
          <p:cNvPr id="18" name="Shape 15"/>
          <p:cNvSpPr/>
          <p:nvPr/>
        </p:nvSpPr>
        <p:spPr>
          <a:xfrm>
            <a:off x="384048" y="1417320"/>
            <a:ext cx="64008" cy="566928"/>
          </a:xfrm>
          <a:prstGeom prst="rect">
            <a:avLst/>
          </a:prstGeom>
          <a:solidFill>
            <a:srgbClr val="55C292"/>
          </a:solidFill>
          <a:ln/>
        </p:spPr>
        <p:txBody>
          <a:bodyPr/>
          <a:lstStyle/>
          <a:p>
            <a:endParaRPr lang="en-AU"/>
          </a:p>
        </p:txBody>
      </p:sp>
      <p:sp>
        <p:nvSpPr>
          <p:cNvPr id="19" name="Text 16"/>
          <p:cNvSpPr/>
          <p:nvPr/>
        </p:nvSpPr>
        <p:spPr>
          <a:xfrm>
            <a:off x="566928" y="1417320"/>
            <a:ext cx="5769864" cy="566928"/>
          </a:xfrm>
          <a:prstGeom prst="rect">
            <a:avLst/>
          </a:prstGeom>
          <a:noFill/>
          <a:ln/>
        </p:spPr>
        <p:txBody>
          <a:bodyPr wrap="square" lIns="0" tIns="0" rIns="0" bIns="0" rtlCol="0" anchor="ctr"/>
          <a:lstStyle/>
          <a:p>
            <a:pPr marL="0" indent="0">
              <a:lnSpc>
                <a:spcPct val="102000"/>
              </a:lnSpc>
              <a:buNone/>
            </a:pPr>
            <a:r>
              <a:rPr lang="en-US" sz="1050" b="1" i="1" dirty="0">
                <a:solidFill>
                  <a:srgbClr val="2A485B"/>
                </a:solidFill>
                <a:latin typeface="Montserrat" pitchFamily="34" charset="0"/>
                <a:ea typeface="Montserrat" pitchFamily="34" charset="-122"/>
                <a:cs typeface="Montserrat" pitchFamily="34" charset="-120"/>
              </a:rPr>
              <a:t>A strong start: the Fund delivered a +16.93% net return in its first month, driven by the FPACA seed acquisition completed at first close.</a:t>
            </a:r>
            <a:endParaRPr lang="en-US" sz="1050" dirty="0"/>
          </a:p>
        </p:txBody>
      </p:sp>
      <p:sp>
        <p:nvSpPr>
          <p:cNvPr id="20" name="Text 17"/>
          <p:cNvSpPr/>
          <p:nvPr/>
        </p:nvSpPr>
        <p:spPr>
          <a:xfrm>
            <a:off x="384048" y="2194560"/>
            <a:ext cx="6089904" cy="274320"/>
          </a:xfrm>
          <a:prstGeom prst="rect">
            <a:avLst/>
          </a:prstGeom>
          <a:noFill/>
          <a:ln/>
        </p:spPr>
        <p:txBody>
          <a:bodyPr wrap="square" lIns="0" tIns="0" rIns="0" bIns="0" rtlCol="0" anchor="ctr"/>
          <a:lstStyle/>
          <a:p>
            <a:pPr marL="0" indent="0">
              <a:buNone/>
            </a:pPr>
            <a:r>
              <a:rPr lang="en-US" sz="1250" b="1" dirty="0">
                <a:solidFill>
                  <a:srgbClr val="2A485B"/>
                </a:solidFill>
                <a:latin typeface="Montserrat" pitchFamily="34" charset="0"/>
                <a:ea typeface="Montserrat" pitchFamily="34" charset="-122"/>
                <a:cs typeface="Montserrat" pitchFamily="34" charset="-120"/>
              </a:rPr>
              <a:t>Performance (net of fees)</a:t>
            </a:r>
            <a:endParaRPr lang="en-US" sz="1250" dirty="0"/>
          </a:p>
        </p:txBody>
      </p:sp>
      <p:sp>
        <p:nvSpPr>
          <p:cNvPr id="21" name="Shape 18"/>
          <p:cNvSpPr/>
          <p:nvPr/>
        </p:nvSpPr>
        <p:spPr>
          <a:xfrm>
            <a:off x="384048" y="2487168"/>
            <a:ext cx="6089904" cy="0"/>
          </a:xfrm>
          <a:prstGeom prst="line">
            <a:avLst/>
          </a:prstGeom>
          <a:noFill/>
          <a:ln w="19050">
            <a:solidFill>
              <a:srgbClr val="54B9D6"/>
            </a:solidFill>
            <a:prstDash val="solid"/>
          </a:ln>
        </p:spPr>
        <p:txBody>
          <a:bodyPr/>
          <a:lstStyle/>
          <a:p>
            <a:endParaRPr lang="en-AU"/>
          </a:p>
        </p:txBody>
      </p:sp>
      <p:sp>
        <p:nvSpPr>
          <p:cNvPr id="22" name="Shape 19"/>
          <p:cNvSpPr/>
          <p:nvPr/>
        </p:nvSpPr>
        <p:spPr>
          <a:xfrm>
            <a:off x="384048" y="2578608"/>
            <a:ext cx="1412748" cy="841248"/>
          </a:xfrm>
          <a:prstGeom prst="rect">
            <a:avLst/>
          </a:prstGeom>
          <a:solidFill>
            <a:srgbClr val="F4F6F7"/>
          </a:solidFill>
          <a:ln w="6350">
            <a:solidFill>
              <a:srgbClr val="E4E5E6"/>
            </a:solidFill>
            <a:prstDash val="solid"/>
          </a:ln>
        </p:spPr>
        <p:txBody>
          <a:bodyPr/>
          <a:lstStyle/>
          <a:p>
            <a:endParaRPr lang="en-AU"/>
          </a:p>
        </p:txBody>
      </p:sp>
      <p:sp>
        <p:nvSpPr>
          <p:cNvPr id="23" name="Shape 20"/>
          <p:cNvSpPr/>
          <p:nvPr/>
        </p:nvSpPr>
        <p:spPr>
          <a:xfrm>
            <a:off x="384048" y="2578608"/>
            <a:ext cx="1412748" cy="64008"/>
          </a:xfrm>
          <a:prstGeom prst="rect">
            <a:avLst/>
          </a:prstGeom>
          <a:solidFill>
            <a:srgbClr val="55C292"/>
          </a:solidFill>
          <a:ln/>
        </p:spPr>
        <p:txBody>
          <a:bodyPr/>
          <a:lstStyle/>
          <a:p>
            <a:endParaRPr lang="en-AU"/>
          </a:p>
        </p:txBody>
      </p:sp>
      <p:sp>
        <p:nvSpPr>
          <p:cNvPr id="24" name="Text 21"/>
          <p:cNvSpPr/>
          <p:nvPr/>
        </p:nvSpPr>
        <p:spPr>
          <a:xfrm>
            <a:off x="384048" y="2706624"/>
            <a:ext cx="1412748" cy="384048"/>
          </a:xfrm>
          <a:prstGeom prst="rect">
            <a:avLst/>
          </a:prstGeom>
          <a:noFill/>
          <a:ln/>
        </p:spPr>
        <p:txBody>
          <a:bodyPr wrap="square" lIns="0" tIns="0" rIns="0" bIns="0" rtlCol="0" anchor="ctr"/>
          <a:lstStyle/>
          <a:p>
            <a:pPr marL="0" indent="0" algn="ctr">
              <a:buNone/>
            </a:pPr>
            <a:r>
              <a:rPr lang="en-US" sz="1900" b="1" dirty="0">
                <a:solidFill>
                  <a:srgbClr val="2A485B"/>
                </a:solidFill>
                <a:latin typeface="Montserrat" pitchFamily="34" charset="0"/>
                <a:ea typeface="Montserrat" pitchFamily="34" charset="-122"/>
                <a:cs typeface="Montserrat" pitchFamily="34" charset="-120"/>
              </a:rPr>
              <a:t>+16.93%</a:t>
            </a:r>
            <a:endParaRPr lang="en-US" sz="1900" dirty="0"/>
          </a:p>
        </p:txBody>
      </p:sp>
      <p:sp>
        <p:nvSpPr>
          <p:cNvPr id="25" name="Text 22"/>
          <p:cNvSpPr/>
          <p:nvPr/>
        </p:nvSpPr>
        <p:spPr>
          <a:xfrm>
            <a:off x="429768" y="3108960"/>
            <a:ext cx="1321308" cy="274320"/>
          </a:xfrm>
          <a:prstGeom prst="rect">
            <a:avLst/>
          </a:prstGeom>
          <a:noFill/>
          <a:ln/>
        </p:spPr>
        <p:txBody>
          <a:bodyPr wrap="square" lIns="0" tIns="0" rIns="0" bIns="0" rtlCol="0" anchor="ctr"/>
          <a:lstStyle/>
          <a:p>
            <a:pPr marL="0" indent="0" algn="ctr">
              <a:buNone/>
            </a:pPr>
            <a:r>
              <a:rPr lang="en-US" sz="800" dirty="0">
                <a:solidFill>
                  <a:srgbClr val="434248"/>
                </a:solidFill>
                <a:latin typeface="Montserrat" pitchFamily="34" charset="0"/>
                <a:ea typeface="Montserrat" pitchFamily="34" charset="-122"/>
                <a:cs typeface="Montserrat" pitchFamily="34" charset="-120"/>
              </a:rPr>
              <a:t>June 2026</a:t>
            </a:r>
            <a:endParaRPr lang="en-US" sz="800" dirty="0"/>
          </a:p>
        </p:txBody>
      </p:sp>
      <p:sp>
        <p:nvSpPr>
          <p:cNvPr id="26" name="Shape 23"/>
          <p:cNvSpPr/>
          <p:nvPr/>
        </p:nvSpPr>
        <p:spPr>
          <a:xfrm>
            <a:off x="1943100" y="2578608"/>
            <a:ext cx="1412748" cy="841248"/>
          </a:xfrm>
          <a:prstGeom prst="rect">
            <a:avLst/>
          </a:prstGeom>
          <a:solidFill>
            <a:srgbClr val="F4F6F7"/>
          </a:solidFill>
          <a:ln w="6350">
            <a:solidFill>
              <a:srgbClr val="E4E5E6"/>
            </a:solidFill>
            <a:prstDash val="solid"/>
          </a:ln>
        </p:spPr>
        <p:txBody>
          <a:bodyPr/>
          <a:lstStyle/>
          <a:p>
            <a:endParaRPr lang="en-AU"/>
          </a:p>
        </p:txBody>
      </p:sp>
      <p:sp>
        <p:nvSpPr>
          <p:cNvPr id="27" name="Shape 24"/>
          <p:cNvSpPr/>
          <p:nvPr/>
        </p:nvSpPr>
        <p:spPr>
          <a:xfrm>
            <a:off x="1943100" y="2578608"/>
            <a:ext cx="1412748" cy="64008"/>
          </a:xfrm>
          <a:prstGeom prst="rect">
            <a:avLst/>
          </a:prstGeom>
          <a:solidFill>
            <a:srgbClr val="2A485B"/>
          </a:solidFill>
          <a:ln/>
        </p:spPr>
        <p:txBody>
          <a:bodyPr/>
          <a:lstStyle/>
          <a:p>
            <a:endParaRPr lang="en-AU"/>
          </a:p>
        </p:txBody>
      </p:sp>
      <p:sp>
        <p:nvSpPr>
          <p:cNvPr id="28" name="Text 25"/>
          <p:cNvSpPr/>
          <p:nvPr/>
        </p:nvSpPr>
        <p:spPr>
          <a:xfrm>
            <a:off x="1943100" y="2706624"/>
            <a:ext cx="1412748" cy="384048"/>
          </a:xfrm>
          <a:prstGeom prst="rect">
            <a:avLst/>
          </a:prstGeom>
          <a:noFill/>
          <a:ln/>
        </p:spPr>
        <p:txBody>
          <a:bodyPr wrap="square" lIns="0" tIns="0" rIns="0" bIns="0" rtlCol="0" anchor="ctr"/>
          <a:lstStyle/>
          <a:p>
            <a:pPr marL="0" indent="0" algn="ctr">
              <a:buNone/>
            </a:pPr>
            <a:r>
              <a:rPr lang="en-US" sz="1900" b="1" dirty="0">
                <a:solidFill>
                  <a:srgbClr val="2A485B"/>
                </a:solidFill>
                <a:latin typeface="Montserrat" pitchFamily="34" charset="0"/>
                <a:ea typeface="Montserrat" pitchFamily="34" charset="-122"/>
                <a:cs typeface="Montserrat" pitchFamily="34" charset="-120"/>
              </a:rPr>
              <a:t>+16.93%</a:t>
            </a:r>
            <a:endParaRPr lang="en-US" sz="1900" dirty="0"/>
          </a:p>
        </p:txBody>
      </p:sp>
      <p:sp>
        <p:nvSpPr>
          <p:cNvPr id="29" name="Text 26"/>
          <p:cNvSpPr/>
          <p:nvPr/>
        </p:nvSpPr>
        <p:spPr>
          <a:xfrm>
            <a:off x="1988820" y="3108960"/>
            <a:ext cx="1321308" cy="274320"/>
          </a:xfrm>
          <a:prstGeom prst="rect">
            <a:avLst/>
          </a:prstGeom>
          <a:noFill/>
          <a:ln/>
        </p:spPr>
        <p:txBody>
          <a:bodyPr wrap="square" lIns="0" tIns="0" rIns="0" bIns="0" rtlCol="0" anchor="ctr"/>
          <a:lstStyle/>
          <a:p>
            <a:pPr marL="0" indent="0" algn="ctr">
              <a:buNone/>
            </a:pPr>
            <a:r>
              <a:rPr lang="en-US" sz="800" dirty="0">
                <a:solidFill>
                  <a:srgbClr val="434248"/>
                </a:solidFill>
                <a:latin typeface="Montserrat" pitchFamily="34" charset="0"/>
                <a:ea typeface="Montserrat" pitchFamily="34" charset="-122"/>
                <a:cs typeface="Montserrat" pitchFamily="34" charset="-120"/>
              </a:rPr>
              <a:t>Since inception</a:t>
            </a:r>
            <a:endParaRPr lang="en-US" sz="800" dirty="0"/>
          </a:p>
        </p:txBody>
      </p:sp>
      <p:sp>
        <p:nvSpPr>
          <p:cNvPr id="30" name="Shape 27"/>
          <p:cNvSpPr/>
          <p:nvPr/>
        </p:nvSpPr>
        <p:spPr>
          <a:xfrm>
            <a:off x="3502152" y="2578608"/>
            <a:ext cx="1412748" cy="841248"/>
          </a:xfrm>
          <a:prstGeom prst="rect">
            <a:avLst/>
          </a:prstGeom>
          <a:solidFill>
            <a:srgbClr val="F4F6F7"/>
          </a:solidFill>
          <a:ln w="6350">
            <a:solidFill>
              <a:srgbClr val="E4E5E6"/>
            </a:solidFill>
            <a:prstDash val="solid"/>
          </a:ln>
        </p:spPr>
        <p:txBody>
          <a:bodyPr/>
          <a:lstStyle/>
          <a:p>
            <a:endParaRPr lang="en-AU"/>
          </a:p>
        </p:txBody>
      </p:sp>
      <p:sp>
        <p:nvSpPr>
          <p:cNvPr id="31" name="Shape 28"/>
          <p:cNvSpPr/>
          <p:nvPr/>
        </p:nvSpPr>
        <p:spPr>
          <a:xfrm>
            <a:off x="3502152" y="2578608"/>
            <a:ext cx="1412748" cy="64008"/>
          </a:xfrm>
          <a:prstGeom prst="rect">
            <a:avLst/>
          </a:prstGeom>
          <a:solidFill>
            <a:srgbClr val="7FB3C4"/>
          </a:solidFill>
          <a:ln/>
        </p:spPr>
        <p:txBody>
          <a:bodyPr/>
          <a:lstStyle/>
          <a:p>
            <a:endParaRPr lang="en-AU"/>
          </a:p>
        </p:txBody>
      </p:sp>
      <p:sp>
        <p:nvSpPr>
          <p:cNvPr id="32" name="Text 29"/>
          <p:cNvSpPr/>
          <p:nvPr/>
        </p:nvSpPr>
        <p:spPr>
          <a:xfrm>
            <a:off x="3502152" y="2706624"/>
            <a:ext cx="1412748" cy="384048"/>
          </a:xfrm>
          <a:prstGeom prst="rect">
            <a:avLst/>
          </a:prstGeom>
          <a:noFill/>
          <a:ln/>
        </p:spPr>
        <p:txBody>
          <a:bodyPr wrap="square" lIns="0" tIns="0" rIns="0" bIns="0" rtlCol="0" anchor="ctr"/>
          <a:lstStyle/>
          <a:p>
            <a:pPr marL="0" indent="0" algn="ctr">
              <a:buNone/>
            </a:pPr>
            <a:r>
              <a:rPr lang="en-US" sz="1900" b="1" dirty="0">
                <a:solidFill>
                  <a:srgbClr val="2A485B"/>
                </a:solidFill>
                <a:latin typeface="Montserrat" pitchFamily="34" charset="0"/>
                <a:ea typeface="Montserrat" pitchFamily="34" charset="-122"/>
                <a:cs typeface="Montserrat" pitchFamily="34" charset="-120"/>
              </a:rPr>
              <a:t>n.m.¹</a:t>
            </a:r>
            <a:endParaRPr lang="en-US" sz="1900" dirty="0"/>
          </a:p>
        </p:txBody>
      </p:sp>
      <p:sp>
        <p:nvSpPr>
          <p:cNvPr id="33" name="Text 30"/>
          <p:cNvSpPr/>
          <p:nvPr/>
        </p:nvSpPr>
        <p:spPr>
          <a:xfrm>
            <a:off x="3547872" y="3108960"/>
            <a:ext cx="1321308" cy="274320"/>
          </a:xfrm>
          <a:prstGeom prst="rect">
            <a:avLst/>
          </a:prstGeom>
          <a:noFill/>
          <a:ln/>
        </p:spPr>
        <p:txBody>
          <a:bodyPr wrap="square" lIns="0" tIns="0" rIns="0" bIns="0" rtlCol="0" anchor="ctr"/>
          <a:lstStyle/>
          <a:p>
            <a:pPr marL="0" indent="0" algn="ctr">
              <a:buNone/>
            </a:pPr>
            <a:r>
              <a:rPr lang="en-US" sz="800" dirty="0">
                <a:solidFill>
                  <a:srgbClr val="434248"/>
                </a:solidFill>
                <a:latin typeface="Montserrat" pitchFamily="34" charset="0"/>
                <a:ea typeface="Montserrat" pitchFamily="34" charset="-122"/>
                <a:cs typeface="Montserrat" pitchFamily="34" charset="-120"/>
              </a:rPr>
              <a:t>Ann. since inception</a:t>
            </a:r>
            <a:endParaRPr lang="en-US" sz="800" dirty="0"/>
          </a:p>
        </p:txBody>
      </p:sp>
      <p:sp>
        <p:nvSpPr>
          <p:cNvPr id="34" name="Shape 31"/>
          <p:cNvSpPr/>
          <p:nvPr/>
        </p:nvSpPr>
        <p:spPr>
          <a:xfrm>
            <a:off x="5061204" y="2578608"/>
            <a:ext cx="1412748" cy="841248"/>
          </a:xfrm>
          <a:prstGeom prst="rect">
            <a:avLst/>
          </a:prstGeom>
          <a:solidFill>
            <a:srgbClr val="F4F6F7"/>
          </a:solidFill>
          <a:ln w="6350">
            <a:solidFill>
              <a:srgbClr val="E4E5E6"/>
            </a:solidFill>
            <a:prstDash val="solid"/>
          </a:ln>
        </p:spPr>
        <p:txBody>
          <a:bodyPr/>
          <a:lstStyle/>
          <a:p>
            <a:endParaRPr lang="en-AU"/>
          </a:p>
        </p:txBody>
      </p:sp>
      <p:sp>
        <p:nvSpPr>
          <p:cNvPr id="35" name="Shape 32"/>
          <p:cNvSpPr/>
          <p:nvPr/>
        </p:nvSpPr>
        <p:spPr>
          <a:xfrm>
            <a:off x="5061204" y="2578608"/>
            <a:ext cx="1412748" cy="64008"/>
          </a:xfrm>
          <a:prstGeom prst="rect">
            <a:avLst/>
          </a:prstGeom>
          <a:solidFill>
            <a:srgbClr val="54B9D6"/>
          </a:solidFill>
          <a:ln/>
        </p:spPr>
        <p:txBody>
          <a:bodyPr/>
          <a:lstStyle/>
          <a:p>
            <a:endParaRPr lang="en-AU"/>
          </a:p>
        </p:txBody>
      </p:sp>
      <p:sp>
        <p:nvSpPr>
          <p:cNvPr id="36" name="Text 33"/>
          <p:cNvSpPr/>
          <p:nvPr/>
        </p:nvSpPr>
        <p:spPr>
          <a:xfrm>
            <a:off x="5061204" y="2706624"/>
            <a:ext cx="1412748" cy="384048"/>
          </a:xfrm>
          <a:prstGeom prst="rect">
            <a:avLst/>
          </a:prstGeom>
          <a:noFill/>
          <a:ln/>
        </p:spPr>
        <p:txBody>
          <a:bodyPr wrap="square" lIns="0" tIns="0" rIns="0" bIns="0" rtlCol="0" anchor="ctr"/>
          <a:lstStyle/>
          <a:p>
            <a:pPr marL="0" indent="0" algn="ctr">
              <a:buNone/>
            </a:pPr>
            <a:r>
              <a:rPr lang="en-US" sz="1900" b="1" dirty="0">
                <a:solidFill>
                  <a:srgbClr val="2A485B"/>
                </a:solidFill>
                <a:latin typeface="Montserrat" pitchFamily="34" charset="0"/>
                <a:ea typeface="Montserrat" pitchFamily="34" charset="-122"/>
                <a:cs typeface="Montserrat" pitchFamily="34" charset="-120"/>
              </a:rPr>
              <a:t>$1.1693</a:t>
            </a:r>
            <a:endParaRPr lang="en-US" sz="1900" dirty="0"/>
          </a:p>
        </p:txBody>
      </p:sp>
      <p:sp>
        <p:nvSpPr>
          <p:cNvPr id="37" name="Text 34"/>
          <p:cNvSpPr/>
          <p:nvPr/>
        </p:nvSpPr>
        <p:spPr>
          <a:xfrm>
            <a:off x="5106924" y="3108960"/>
            <a:ext cx="1321308" cy="274320"/>
          </a:xfrm>
          <a:prstGeom prst="rect">
            <a:avLst/>
          </a:prstGeom>
          <a:noFill/>
          <a:ln/>
        </p:spPr>
        <p:txBody>
          <a:bodyPr wrap="square" lIns="0" tIns="0" rIns="0" bIns="0" rtlCol="0" anchor="ctr"/>
          <a:lstStyle/>
          <a:p>
            <a:pPr marL="0" indent="0" algn="ctr">
              <a:buNone/>
            </a:pPr>
            <a:r>
              <a:rPr lang="en-US" sz="800" dirty="0">
                <a:solidFill>
                  <a:srgbClr val="434248"/>
                </a:solidFill>
                <a:latin typeface="Montserrat" pitchFamily="34" charset="0"/>
                <a:ea typeface="Montserrat" pitchFamily="34" charset="-122"/>
                <a:cs typeface="Montserrat" pitchFamily="34" charset="-120"/>
              </a:rPr>
              <a:t>NAV per unit</a:t>
            </a:r>
            <a:endParaRPr lang="en-US" sz="800" dirty="0"/>
          </a:p>
        </p:txBody>
      </p:sp>
      <p:sp>
        <p:nvSpPr>
          <p:cNvPr id="38" name="Text 35"/>
          <p:cNvSpPr/>
          <p:nvPr/>
        </p:nvSpPr>
        <p:spPr>
          <a:xfrm>
            <a:off x="384048" y="3611880"/>
            <a:ext cx="6089904" cy="274320"/>
          </a:xfrm>
          <a:prstGeom prst="rect">
            <a:avLst/>
          </a:prstGeom>
          <a:noFill/>
          <a:ln/>
        </p:spPr>
        <p:txBody>
          <a:bodyPr wrap="square" lIns="0" tIns="0" rIns="0" bIns="0" rtlCol="0" anchor="ctr"/>
          <a:lstStyle/>
          <a:p>
            <a:pPr marL="0" indent="0">
              <a:buNone/>
            </a:pPr>
            <a:r>
              <a:rPr lang="en-US" sz="1250" b="1" dirty="0">
                <a:solidFill>
                  <a:srgbClr val="2A485B"/>
                </a:solidFill>
                <a:latin typeface="Montserrat" pitchFamily="34" charset="0"/>
                <a:ea typeface="Montserrat" pitchFamily="34" charset="-122"/>
                <a:cs typeface="Montserrat" pitchFamily="34" charset="-120"/>
              </a:rPr>
              <a:t>Monthly performance (net) - FY2026</a:t>
            </a:r>
            <a:endParaRPr lang="en-US" sz="1250" dirty="0"/>
          </a:p>
        </p:txBody>
      </p:sp>
      <p:sp>
        <p:nvSpPr>
          <p:cNvPr id="39" name="Shape 36"/>
          <p:cNvSpPr/>
          <p:nvPr/>
        </p:nvSpPr>
        <p:spPr>
          <a:xfrm>
            <a:off x="384048" y="3904488"/>
            <a:ext cx="6089904" cy="0"/>
          </a:xfrm>
          <a:prstGeom prst="line">
            <a:avLst/>
          </a:prstGeom>
          <a:noFill/>
          <a:ln w="19050">
            <a:solidFill>
              <a:srgbClr val="54B9D6"/>
            </a:solidFill>
            <a:prstDash val="solid"/>
          </a:ln>
        </p:spPr>
        <p:txBody>
          <a:bodyPr/>
          <a:lstStyle/>
          <a:p>
            <a:endParaRPr lang="en-AU"/>
          </a:p>
        </p:txBody>
      </p:sp>
      <p:graphicFrame>
        <p:nvGraphicFramePr>
          <p:cNvPr id="40" name="Table 0"/>
          <p:cNvGraphicFramePr>
            <a:graphicFrameLocks noGrp="1"/>
          </p:cNvGraphicFramePr>
          <p:nvPr>
            <p:extLst>
              <p:ext uri="{D42A27DB-BD31-4B8C-83A1-F6EECF244321}">
                <p14:modId xmlns:p14="http://schemas.microsoft.com/office/powerpoint/2010/main" val="1579011935"/>
              </p:ext>
            </p:extLst>
          </p:nvPr>
        </p:nvGraphicFramePr>
        <p:xfrm>
          <a:off x="384048" y="3968496"/>
          <a:ext cx="6089904" cy="786384"/>
        </p:xfrm>
        <a:graphic>
          <a:graphicData uri="http://schemas.openxmlformats.org/drawingml/2006/table">
            <a:tbl>
              <a:tblPr/>
              <a:tblGrid>
                <a:gridCol w="777240">
                  <a:extLst>
                    <a:ext uri="{9D8B030D-6E8A-4147-A177-3AD203B41FA5}">
                      <a16:colId xmlns:a16="http://schemas.microsoft.com/office/drawing/2014/main" val="20000"/>
                    </a:ext>
                  </a:extLst>
                </a:gridCol>
                <a:gridCol w="395478">
                  <a:extLst>
                    <a:ext uri="{9D8B030D-6E8A-4147-A177-3AD203B41FA5}">
                      <a16:colId xmlns:a16="http://schemas.microsoft.com/office/drawing/2014/main" val="20001"/>
                    </a:ext>
                  </a:extLst>
                </a:gridCol>
                <a:gridCol w="395478">
                  <a:extLst>
                    <a:ext uri="{9D8B030D-6E8A-4147-A177-3AD203B41FA5}">
                      <a16:colId xmlns:a16="http://schemas.microsoft.com/office/drawing/2014/main" val="20002"/>
                    </a:ext>
                  </a:extLst>
                </a:gridCol>
                <a:gridCol w="395478">
                  <a:extLst>
                    <a:ext uri="{9D8B030D-6E8A-4147-A177-3AD203B41FA5}">
                      <a16:colId xmlns:a16="http://schemas.microsoft.com/office/drawing/2014/main" val="20003"/>
                    </a:ext>
                  </a:extLst>
                </a:gridCol>
                <a:gridCol w="395478">
                  <a:extLst>
                    <a:ext uri="{9D8B030D-6E8A-4147-A177-3AD203B41FA5}">
                      <a16:colId xmlns:a16="http://schemas.microsoft.com/office/drawing/2014/main" val="20004"/>
                    </a:ext>
                  </a:extLst>
                </a:gridCol>
                <a:gridCol w="395478">
                  <a:extLst>
                    <a:ext uri="{9D8B030D-6E8A-4147-A177-3AD203B41FA5}">
                      <a16:colId xmlns:a16="http://schemas.microsoft.com/office/drawing/2014/main" val="20005"/>
                    </a:ext>
                  </a:extLst>
                </a:gridCol>
                <a:gridCol w="395478">
                  <a:extLst>
                    <a:ext uri="{9D8B030D-6E8A-4147-A177-3AD203B41FA5}">
                      <a16:colId xmlns:a16="http://schemas.microsoft.com/office/drawing/2014/main" val="20006"/>
                    </a:ext>
                  </a:extLst>
                </a:gridCol>
                <a:gridCol w="395478">
                  <a:extLst>
                    <a:ext uri="{9D8B030D-6E8A-4147-A177-3AD203B41FA5}">
                      <a16:colId xmlns:a16="http://schemas.microsoft.com/office/drawing/2014/main" val="20007"/>
                    </a:ext>
                  </a:extLst>
                </a:gridCol>
                <a:gridCol w="395478">
                  <a:extLst>
                    <a:ext uri="{9D8B030D-6E8A-4147-A177-3AD203B41FA5}">
                      <a16:colId xmlns:a16="http://schemas.microsoft.com/office/drawing/2014/main" val="20008"/>
                    </a:ext>
                  </a:extLst>
                </a:gridCol>
                <a:gridCol w="395478">
                  <a:extLst>
                    <a:ext uri="{9D8B030D-6E8A-4147-A177-3AD203B41FA5}">
                      <a16:colId xmlns:a16="http://schemas.microsoft.com/office/drawing/2014/main" val="20009"/>
                    </a:ext>
                  </a:extLst>
                </a:gridCol>
                <a:gridCol w="395478">
                  <a:extLst>
                    <a:ext uri="{9D8B030D-6E8A-4147-A177-3AD203B41FA5}">
                      <a16:colId xmlns:a16="http://schemas.microsoft.com/office/drawing/2014/main" val="20010"/>
                    </a:ext>
                  </a:extLst>
                </a:gridCol>
                <a:gridCol w="395478">
                  <a:extLst>
                    <a:ext uri="{9D8B030D-6E8A-4147-A177-3AD203B41FA5}">
                      <a16:colId xmlns:a16="http://schemas.microsoft.com/office/drawing/2014/main" val="20011"/>
                    </a:ext>
                  </a:extLst>
                </a:gridCol>
                <a:gridCol w="395478">
                  <a:extLst>
                    <a:ext uri="{9D8B030D-6E8A-4147-A177-3AD203B41FA5}">
                      <a16:colId xmlns:a16="http://schemas.microsoft.com/office/drawing/2014/main" val="20012"/>
                    </a:ext>
                  </a:extLst>
                </a:gridCol>
                <a:gridCol w="566928">
                  <a:extLst>
                    <a:ext uri="{9D8B030D-6E8A-4147-A177-3AD203B41FA5}">
                      <a16:colId xmlns:a16="http://schemas.microsoft.com/office/drawing/2014/main" val="20013"/>
                    </a:ext>
                  </a:extLst>
                </a:gridCol>
              </a:tblGrid>
              <a:tr h="237744">
                <a:tc>
                  <a:txBody>
                    <a:bodyPr/>
                    <a:lstStyle/>
                    <a:p>
                      <a:pPr marL="0" indent="0">
                        <a:buNone/>
                      </a:pPr>
                      <a:endParaRPr lang="en-US" sz="12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JUL</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AUG</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SEP</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OCT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NOV</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DEC</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JAN</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FEB</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MAR</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APR</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MAY</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JUN</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700" b="1" dirty="0">
                          <a:solidFill>
                            <a:srgbClr val="FFFFFF"/>
                          </a:solidFill>
                          <a:latin typeface="Montserrat" pitchFamily="34" charset="0"/>
                          <a:ea typeface="Montserrat" pitchFamily="34" charset="-122"/>
                          <a:cs typeface="Montserrat" pitchFamily="34" charset="-120"/>
                        </a:rPr>
                        <a:t>Total</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extLst>
                  <a:ext uri="{0D108BD9-81ED-4DB2-BD59-A6C34878D82A}">
                    <a16:rowId xmlns:a16="http://schemas.microsoft.com/office/drawing/2014/main" val="10000"/>
                  </a:ext>
                </a:extLst>
              </a:tr>
              <a:tr h="274320">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Total return</a:t>
                      </a:r>
                      <a:endParaRPr lang="en-US" sz="8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4414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2A485B"/>
                          </a:solidFill>
                          <a:latin typeface="Montserrat" pitchFamily="34" charset="0"/>
                          <a:ea typeface="Montserrat" pitchFamily="34" charset="-122"/>
                          <a:cs typeface="Montserrat" pitchFamily="34" charset="-120"/>
                        </a:rPr>
                        <a:t>16.93%</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800" b="1" dirty="0">
                          <a:solidFill>
                            <a:srgbClr val="2E8B57"/>
                          </a:solidFill>
                          <a:latin typeface="Montserrat" pitchFamily="34" charset="0"/>
                          <a:ea typeface="Montserrat" pitchFamily="34" charset="-122"/>
                          <a:cs typeface="Montserrat" pitchFamily="34" charset="-120"/>
                        </a:rPr>
                        <a:t>16.93%</a:t>
                      </a:r>
                      <a:endParaRPr lang="en-US" sz="8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extLst>
                  <a:ext uri="{0D108BD9-81ED-4DB2-BD59-A6C34878D82A}">
                    <a16:rowId xmlns:a16="http://schemas.microsoft.com/office/drawing/2014/main" val="10001"/>
                  </a:ext>
                </a:extLst>
              </a:tr>
              <a:tr h="274320">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Distribution</a:t>
                      </a:r>
                      <a:endParaRPr lang="en-US" sz="8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7FB3C4"/>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B8C2C7"/>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700" dirty="0">
                          <a:solidFill>
                            <a:srgbClr val="2A485B"/>
                          </a:solidFill>
                          <a:latin typeface="Montserrat" pitchFamily="34" charset="0"/>
                          <a:ea typeface="Montserrat" pitchFamily="34" charset="-122"/>
                          <a:cs typeface="Montserrat" pitchFamily="34" charset="-120"/>
                        </a:rPr>
                        <a:t>-</a:t>
                      </a:r>
                      <a:endParaRPr lang="en-US" sz="7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800" b="1" dirty="0">
                          <a:solidFill>
                            <a:srgbClr val="2E8B57"/>
                          </a:solidFill>
                          <a:latin typeface="Montserrat" pitchFamily="34" charset="0"/>
                          <a:ea typeface="Montserrat" pitchFamily="34" charset="-122"/>
                          <a:cs typeface="Montserrat" pitchFamily="34" charset="-120"/>
                        </a:rPr>
                        <a:t>-</a:t>
                      </a:r>
                      <a:endParaRPr lang="en-US" sz="800" dirty="0">
                        <a:latin typeface="Montserrat" charset="0"/>
                        <a:ea typeface="Montserrat" charset="0"/>
                        <a:cs typeface="Montserrat" charset="0"/>
                      </a:endParaRPr>
                    </a:p>
                  </a:txBody>
                  <a:tcPr marL="12700" marR="127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extLst>
                  <a:ext uri="{0D108BD9-81ED-4DB2-BD59-A6C34878D82A}">
                    <a16:rowId xmlns:a16="http://schemas.microsoft.com/office/drawing/2014/main" val="10002"/>
                  </a:ext>
                </a:extLst>
              </a:tr>
            </a:tbl>
          </a:graphicData>
        </a:graphic>
      </p:graphicFrame>
      <p:sp>
        <p:nvSpPr>
          <p:cNvPr id="41" name="Text 37"/>
          <p:cNvSpPr/>
          <p:nvPr/>
        </p:nvSpPr>
        <p:spPr>
          <a:xfrm>
            <a:off x="384048" y="4828032"/>
            <a:ext cx="6089904" cy="310896"/>
          </a:xfrm>
          <a:prstGeom prst="rect">
            <a:avLst/>
          </a:prstGeom>
          <a:noFill/>
          <a:ln/>
        </p:spPr>
        <p:txBody>
          <a:bodyPr wrap="square" lIns="0" tIns="0" rIns="0" bIns="0" rtlCol="0" anchor="ctr"/>
          <a:lstStyle/>
          <a:p>
            <a:pPr marL="0" indent="0">
              <a:lnSpc>
                <a:spcPct val="100000"/>
              </a:lnSpc>
              <a:buNone/>
            </a:pPr>
            <a:r>
              <a:rPr lang="en-US" sz="700" i="1" dirty="0">
                <a:solidFill>
                  <a:srgbClr val="434248"/>
                </a:solidFill>
                <a:latin typeface="Montserrat" pitchFamily="34" charset="0"/>
                <a:ea typeface="Montserrat" pitchFamily="34" charset="-122"/>
                <a:cs typeface="Montserrat" pitchFamily="34" charset="-120"/>
              </a:rPr>
              <a:t>Fund commenced 1 June 2026; prior months are pre-inception. Returns are net of fees and any accrued performance fee.</a:t>
            </a:r>
            <a:endParaRPr lang="en-US" sz="700" dirty="0"/>
          </a:p>
        </p:txBody>
      </p:sp>
      <p:sp>
        <p:nvSpPr>
          <p:cNvPr id="42" name="Text 38"/>
          <p:cNvSpPr/>
          <p:nvPr/>
        </p:nvSpPr>
        <p:spPr>
          <a:xfrm>
            <a:off x="384048" y="5193792"/>
            <a:ext cx="6089904" cy="274320"/>
          </a:xfrm>
          <a:prstGeom prst="rect">
            <a:avLst/>
          </a:prstGeom>
          <a:noFill/>
          <a:ln/>
        </p:spPr>
        <p:txBody>
          <a:bodyPr wrap="square" lIns="0" tIns="0" rIns="0" bIns="0" rtlCol="0" anchor="ctr"/>
          <a:lstStyle/>
          <a:p>
            <a:pPr marL="0" indent="0">
              <a:buNone/>
            </a:pPr>
            <a:r>
              <a:rPr lang="en-US" sz="1250" b="1" dirty="0">
                <a:solidFill>
                  <a:srgbClr val="2A485B"/>
                </a:solidFill>
                <a:latin typeface="Montserrat" pitchFamily="34" charset="0"/>
                <a:ea typeface="Montserrat" pitchFamily="34" charset="-122"/>
                <a:cs typeface="Montserrat" pitchFamily="34" charset="-120"/>
              </a:rPr>
              <a:t>Manager commentary</a:t>
            </a:r>
            <a:endParaRPr lang="en-US" sz="1250" dirty="0"/>
          </a:p>
        </p:txBody>
      </p:sp>
      <p:sp>
        <p:nvSpPr>
          <p:cNvPr id="43" name="Shape 39"/>
          <p:cNvSpPr/>
          <p:nvPr/>
        </p:nvSpPr>
        <p:spPr>
          <a:xfrm>
            <a:off x="384048" y="5486400"/>
            <a:ext cx="6089904" cy="0"/>
          </a:xfrm>
          <a:prstGeom prst="line">
            <a:avLst/>
          </a:prstGeom>
          <a:noFill/>
          <a:ln w="19050">
            <a:solidFill>
              <a:srgbClr val="54B9D6"/>
            </a:solidFill>
            <a:prstDash val="solid"/>
          </a:ln>
        </p:spPr>
        <p:txBody>
          <a:bodyPr/>
          <a:lstStyle/>
          <a:p>
            <a:endParaRPr lang="en-AU"/>
          </a:p>
        </p:txBody>
      </p:sp>
      <p:sp>
        <p:nvSpPr>
          <p:cNvPr id="44" name="Text 40"/>
          <p:cNvSpPr/>
          <p:nvPr/>
        </p:nvSpPr>
        <p:spPr>
          <a:xfrm>
            <a:off x="384048" y="5532120"/>
            <a:ext cx="6089904" cy="2926080"/>
          </a:xfrm>
          <a:prstGeom prst="rect">
            <a:avLst/>
          </a:prstGeom>
          <a:noFill/>
          <a:ln/>
        </p:spPr>
        <p:txBody>
          <a:bodyPr wrap="square" lIns="0" tIns="0" rIns="0" bIns="0" rtlCol="0" anchor="t"/>
          <a:lstStyle/>
          <a:p>
            <a:pPr marL="0" indent="0">
              <a:lnSpc>
                <a:spcPct val="100000"/>
              </a:lnSpc>
              <a:spcAft>
                <a:spcPts val="400"/>
              </a:spcAft>
              <a:buNone/>
            </a:pPr>
            <a:r>
              <a:rPr lang="en-US" sz="840" dirty="0">
                <a:solidFill>
                  <a:srgbClr val="292827"/>
                </a:solidFill>
                <a:latin typeface="Montserrat" pitchFamily="34" charset="0"/>
                <a:ea typeface="Montserrat" pitchFamily="34" charset="-122"/>
                <a:cs typeface="Montserrat" pitchFamily="34" charset="-120"/>
              </a:rPr>
              <a:t>We are pleased to present the inaugural monthly report for the LVP Granite Fund, following the Fund’s launch on 1 June 2026. Granite is a private markets vehicle with a real-assets core, designed to combine capital growth with a meaningful yield component. The strategy seeks to build a portfolio with strong defensive characteristics while also pursuing strong risk-adjusted returns.</a:t>
            </a:r>
            <a:endParaRPr lang="en-US" sz="840" dirty="0"/>
          </a:p>
          <a:p>
            <a:pPr marL="0" indent="0">
              <a:lnSpc>
                <a:spcPct val="100000"/>
              </a:lnSpc>
              <a:spcAft>
                <a:spcPts val="400"/>
              </a:spcAft>
              <a:buNone/>
            </a:pPr>
            <a:r>
              <a:rPr lang="en-US" sz="840" dirty="0">
                <a:solidFill>
                  <a:srgbClr val="292827"/>
                </a:solidFill>
                <a:latin typeface="Montserrat" pitchFamily="34" charset="0"/>
                <a:ea typeface="Montserrat" pitchFamily="34" charset="-122"/>
                <a:cs typeface="Montserrat" pitchFamily="34" charset="-120"/>
              </a:rPr>
              <a:t>In its first month, the Fund deployed approximately 90% of first-close proceeds into the For Purpose Aged Care Australia (“FPACA”) seed asset. Reflecting the economics of the seed transaction, the Fund recognised a month-1 uplift on the acquired asset and delivered a net return of 16.93% for June - an outcome we were pleased to see land above the expectations set for first close.</a:t>
            </a:r>
            <a:endParaRPr lang="en-US" sz="840" dirty="0"/>
          </a:p>
          <a:p>
            <a:pPr marL="0" indent="0">
              <a:lnSpc>
                <a:spcPct val="100000"/>
              </a:lnSpc>
              <a:spcAft>
                <a:spcPts val="400"/>
              </a:spcAft>
              <a:buNone/>
            </a:pPr>
            <a:r>
              <a:rPr lang="en-US" sz="840" dirty="0">
                <a:solidFill>
                  <a:srgbClr val="292827"/>
                </a:solidFill>
                <a:latin typeface="Montserrat" pitchFamily="34" charset="0"/>
                <a:ea typeface="Montserrat" pitchFamily="34" charset="-122"/>
                <a:cs typeface="Montserrat" pitchFamily="34" charset="-120"/>
              </a:rPr>
              <a:t>FPACA is an established residential aged-care platform operating within a regulated, government-supported framework. We retain strong conviction in the quality of the asset and its risk-adjusted return characteristics, underpinned by a defensive, income-generating profile and strong asset backing.</a:t>
            </a:r>
            <a:endParaRPr lang="en-US" sz="840" dirty="0"/>
          </a:p>
          <a:p>
            <a:pPr marL="0" indent="0">
              <a:lnSpc>
                <a:spcPct val="100000"/>
              </a:lnSpc>
              <a:spcAft>
                <a:spcPts val="400"/>
              </a:spcAft>
              <a:buNone/>
            </a:pPr>
            <a:r>
              <a:rPr lang="en-US" sz="840" dirty="0">
                <a:solidFill>
                  <a:srgbClr val="292827"/>
                </a:solidFill>
                <a:latin typeface="Montserrat" pitchFamily="34" charset="0"/>
                <a:ea typeface="Montserrat" pitchFamily="34" charset="-122"/>
                <a:cs typeface="Montserrat" pitchFamily="34" charset="-120"/>
              </a:rPr>
              <a:t>The Fund will also benefit from a well-developed pipeline. Under the agreed seed transaction, Granite has access to two further seed assets - a sustainable-seafood (natural capital) strategy and a disability-accommodation portfolio - alongside a growing new-deal pipeline, including opportunities across regional data centres, natural capital royalties and a sustainable coastal infrastructure opportunity.</a:t>
            </a:r>
            <a:endParaRPr lang="en-US" sz="840" dirty="0"/>
          </a:p>
          <a:p>
            <a:pPr marL="0" indent="0">
              <a:lnSpc>
                <a:spcPct val="100000"/>
              </a:lnSpc>
              <a:spcAft>
                <a:spcPts val="400"/>
              </a:spcAft>
              <a:buNone/>
            </a:pPr>
            <a:r>
              <a:rPr lang="en-US" sz="840" dirty="0">
                <a:solidFill>
                  <a:srgbClr val="292827"/>
                </a:solidFill>
                <a:latin typeface="Montserrat" pitchFamily="34" charset="0"/>
                <a:ea typeface="Montserrat" pitchFamily="34" charset="-122"/>
                <a:cs typeface="Montserrat" pitchFamily="34" charset="-120"/>
              </a:rPr>
              <a:t>As the portfolio scales, we intend to layer in further investments in a measured way, building diversification across assets, sectors and thematics over time, while preserving the Fund’s yield and capital-growth objectives. We thank our first-close investors for their support and look forward to updating you as the strategy develops.</a:t>
            </a:r>
            <a:endParaRPr lang="en-US" sz="840" dirty="0"/>
          </a:p>
        </p:txBody>
      </p:sp>
      <p:sp>
        <p:nvSpPr>
          <p:cNvPr id="45" name="Text 41"/>
          <p:cNvSpPr/>
          <p:nvPr/>
        </p:nvSpPr>
        <p:spPr>
          <a:xfrm>
            <a:off x="384048" y="8595360"/>
            <a:ext cx="6089904" cy="201168"/>
          </a:xfrm>
          <a:prstGeom prst="rect">
            <a:avLst/>
          </a:prstGeom>
          <a:noFill/>
          <a:ln/>
        </p:spPr>
        <p:txBody>
          <a:bodyPr wrap="square" lIns="0" tIns="0" rIns="0" bIns="0" rtlCol="0" anchor="ctr"/>
          <a:lstStyle/>
          <a:p>
            <a:pPr marL="0" indent="0">
              <a:lnSpc>
                <a:spcPct val="100000"/>
              </a:lnSpc>
              <a:buNone/>
            </a:pPr>
            <a:r>
              <a:rPr lang="en-US" sz="650" i="1" dirty="0">
                <a:solidFill>
                  <a:srgbClr val="434248"/>
                </a:solidFill>
                <a:latin typeface="Montserrat" pitchFamily="34" charset="0"/>
                <a:ea typeface="Montserrat" pitchFamily="34" charset="-122"/>
                <a:cs typeface="Montserrat" pitchFamily="34" charset="-120"/>
              </a:rPr>
              <a:t>¹ Not meaningful over a period of less than 12 months; the June return reflects a one-off Day-1 transaction uplift and should not be annualised.</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6858000" cy="1207008"/>
          </a:xfrm>
          <a:prstGeom prst="rect">
            <a:avLst/>
          </a:prstGeom>
          <a:solidFill>
            <a:srgbClr val="2A485B"/>
          </a:solidFill>
          <a:ln/>
        </p:spPr>
        <p:txBody>
          <a:bodyPr/>
          <a:lstStyle/>
          <a:p>
            <a:endParaRPr lang="en-AU"/>
          </a:p>
        </p:txBody>
      </p:sp>
      <p:sp>
        <p:nvSpPr>
          <p:cNvPr id="3" name="Shape 1"/>
          <p:cNvSpPr/>
          <p:nvPr/>
        </p:nvSpPr>
        <p:spPr>
          <a:xfrm>
            <a:off x="0" y="1207008"/>
            <a:ext cx="6858000" cy="45720"/>
          </a:xfrm>
          <a:prstGeom prst="rect">
            <a:avLst/>
          </a:prstGeom>
          <a:solidFill>
            <a:srgbClr val="54B9D6"/>
          </a:solidFill>
          <a:ln/>
        </p:spPr>
        <p:txBody>
          <a:bodyPr/>
          <a:lstStyle/>
          <a:p>
            <a:endParaRPr lang="en-AU"/>
          </a:p>
        </p:txBody>
      </p:sp>
      <p:sp>
        <p:nvSpPr>
          <p:cNvPr id="4" name="Text 2"/>
          <p:cNvSpPr/>
          <p:nvPr/>
        </p:nvSpPr>
        <p:spPr>
          <a:xfrm>
            <a:off x="384048" y="182880"/>
            <a:ext cx="4114800" cy="402336"/>
          </a:xfrm>
          <a:prstGeom prst="rect">
            <a:avLst/>
          </a:prstGeom>
          <a:noFill/>
          <a:ln/>
        </p:spPr>
        <p:txBody>
          <a:bodyPr wrap="square" lIns="0" tIns="0" rIns="0" bIns="0" rtlCol="0" anchor="ctr"/>
          <a:lstStyle/>
          <a:p>
            <a:pPr marL="0" indent="0">
              <a:buNone/>
            </a:pPr>
            <a:r>
              <a:rPr lang="en-US" sz="2100" b="1" dirty="0">
                <a:solidFill>
                  <a:srgbClr val="FFFFFF"/>
                </a:solidFill>
                <a:latin typeface="Montserrat" pitchFamily="34" charset="0"/>
                <a:ea typeface="Montserrat" pitchFamily="34" charset="-122"/>
                <a:cs typeface="Montserrat" pitchFamily="34" charset="-120"/>
              </a:rPr>
              <a:t>LVP Granite Fund</a:t>
            </a:r>
            <a:endParaRPr lang="en-US" sz="2100" dirty="0"/>
          </a:p>
        </p:txBody>
      </p:sp>
      <p:sp>
        <p:nvSpPr>
          <p:cNvPr id="5" name="Text 3"/>
          <p:cNvSpPr/>
          <p:nvPr/>
        </p:nvSpPr>
        <p:spPr>
          <a:xfrm>
            <a:off x="384048" y="603504"/>
            <a:ext cx="4114800" cy="274320"/>
          </a:xfrm>
          <a:prstGeom prst="rect">
            <a:avLst/>
          </a:prstGeom>
          <a:noFill/>
          <a:ln/>
        </p:spPr>
        <p:txBody>
          <a:bodyPr wrap="square" lIns="0" tIns="0" rIns="0" bIns="0" rtlCol="0" anchor="ctr"/>
          <a:lstStyle/>
          <a:p>
            <a:pPr marL="0" indent="0">
              <a:buNone/>
            </a:pPr>
            <a:r>
              <a:rPr lang="en-US" sz="1200" dirty="0">
                <a:solidFill>
                  <a:srgbClr val="54B9D6"/>
                </a:solidFill>
                <a:latin typeface="Montserrat" pitchFamily="34" charset="0"/>
                <a:ea typeface="Montserrat" pitchFamily="34" charset="-122"/>
                <a:cs typeface="Montserrat" pitchFamily="34" charset="-120"/>
              </a:rPr>
              <a:t>Monthly Factsheet  ·  June 2026</a:t>
            </a:r>
            <a:endParaRPr lang="en-US" sz="1200" dirty="0"/>
          </a:p>
        </p:txBody>
      </p:sp>
      <p:sp>
        <p:nvSpPr>
          <p:cNvPr id="6" name="Text 4"/>
          <p:cNvSpPr/>
          <p:nvPr/>
        </p:nvSpPr>
        <p:spPr>
          <a:xfrm>
            <a:off x="384048" y="896112"/>
            <a:ext cx="4114800" cy="228600"/>
          </a:xfrm>
          <a:prstGeom prst="rect">
            <a:avLst/>
          </a:prstGeom>
          <a:noFill/>
          <a:ln/>
        </p:spPr>
        <p:txBody>
          <a:bodyPr wrap="square" lIns="0" tIns="0" rIns="0" bIns="0" rtlCol="0" anchor="ctr"/>
          <a:lstStyle/>
          <a:p>
            <a:pPr marL="0" indent="0">
              <a:buNone/>
            </a:pPr>
            <a:r>
              <a:rPr lang="en-US" sz="900" i="1" dirty="0">
                <a:solidFill>
                  <a:srgbClr val="C8D6DE"/>
                </a:solidFill>
                <a:latin typeface="Montserrat" pitchFamily="34" charset="0"/>
                <a:ea typeface="Montserrat" pitchFamily="34" charset="-122"/>
                <a:cs typeface="Montserrat" pitchFamily="34" charset="-120"/>
              </a:rPr>
              <a:t>Wholesale investors only</a:t>
            </a:r>
            <a:endParaRPr lang="en-US" sz="900" dirty="0"/>
          </a:p>
        </p:txBody>
      </p:sp>
      <p:sp>
        <p:nvSpPr>
          <p:cNvPr id="7" name="Text 5"/>
          <p:cNvSpPr/>
          <p:nvPr/>
        </p:nvSpPr>
        <p:spPr>
          <a:xfrm>
            <a:off x="4069080" y="292608"/>
            <a:ext cx="1234440" cy="237744"/>
          </a:xfrm>
          <a:prstGeom prst="rect">
            <a:avLst/>
          </a:prstGeom>
          <a:noFill/>
          <a:ln/>
        </p:spPr>
        <p:txBody>
          <a:bodyPr wrap="square" lIns="0" tIns="0" rIns="0" bIns="0" rtlCol="0" anchor="ctr"/>
          <a:lstStyle/>
          <a:p>
            <a:pPr marL="0" indent="0" algn="r">
              <a:buNone/>
            </a:pPr>
            <a:r>
              <a:rPr lang="en-US" sz="950" dirty="0">
                <a:solidFill>
                  <a:srgbClr val="AEC4CE"/>
                </a:solidFill>
                <a:latin typeface="Montserrat" pitchFamily="34" charset="0"/>
                <a:ea typeface="Montserrat" pitchFamily="34" charset="-122"/>
                <a:cs typeface="Montserrat" pitchFamily="34" charset="-120"/>
              </a:rPr>
              <a:t>NAV per unit</a:t>
            </a:r>
            <a:endParaRPr lang="en-US" sz="950" dirty="0"/>
          </a:p>
        </p:txBody>
      </p:sp>
      <p:sp>
        <p:nvSpPr>
          <p:cNvPr id="8" name="Text 6"/>
          <p:cNvSpPr/>
          <p:nvPr/>
        </p:nvSpPr>
        <p:spPr>
          <a:xfrm>
            <a:off x="5376672" y="292608"/>
            <a:ext cx="1097280" cy="237744"/>
          </a:xfrm>
          <a:prstGeom prst="rect">
            <a:avLst/>
          </a:prstGeom>
          <a:noFill/>
          <a:ln/>
        </p:spPr>
        <p:txBody>
          <a:bodyPr wrap="square" lIns="0" tIns="0" rIns="0" bIns="0" rtlCol="0" anchor="ctr"/>
          <a:lstStyle/>
          <a:p>
            <a:pPr marL="0" indent="0" algn="r">
              <a:buNone/>
            </a:pPr>
            <a:r>
              <a:rPr lang="en-US" sz="1050" b="1" dirty="0">
                <a:solidFill>
                  <a:srgbClr val="FFFFFF"/>
                </a:solidFill>
                <a:latin typeface="Montserrat" pitchFamily="34" charset="0"/>
                <a:ea typeface="Montserrat" pitchFamily="34" charset="-122"/>
                <a:cs typeface="Montserrat" pitchFamily="34" charset="-120"/>
              </a:rPr>
              <a:t>$1.1693</a:t>
            </a:r>
            <a:endParaRPr lang="en-US" sz="1050" dirty="0"/>
          </a:p>
        </p:txBody>
      </p:sp>
      <p:sp>
        <p:nvSpPr>
          <p:cNvPr id="9" name="Text 7"/>
          <p:cNvSpPr/>
          <p:nvPr/>
        </p:nvSpPr>
        <p:spPr>
          <a:xfrm>
            <a:off x="4069080" y="566928"/>
            <a:ext cx="1234440" cy="237744"/>
          </a:xfrm>
          <a:prstGeom prst="rect">
            <a:avLst/>
          </a:prstGeom>
          <a:noFill/>
          <a:ln/>
        </p:spPr>
        <p:txBody>
          <a:bodyPr wrap="square" lIns="0" tIns="0" rIns="0" bIns="0" rtlCol="0" anchor="ctr"/>
          <a:lstStyle/>
          <a:p>
            <a:pPr marL="0" indent="0" algn="r">
              <a:buNone/>
            </a:pPr>
            <a:r>
              <a:rPr lang="en-US" sz="950" dirty="0">
                <a:solidFill>
                  <a:srgbClr val="AEC4CE"/>
                </a:solidFill>
                <a:latin typeface="Montserrat" pitchFamily="34" charset="0"/>
                <a:ea typeface="Montserrat" pitchFamily="34" charset="-122"/>
                <a:cs typeface="Montserrat" pitchFamily="34" charset="-120"/>
              </a:rPr>
              <a:t>Inception</a:t>
            </a:r>
            <a:endParaRPr lang="en-US" sz="950" dirty="0"/>
          </a:p>
        </p:txBody>
      </p:sp>
      <p:sp>
        <p:nvSpPr>
          <p:cNvPr id="10" name="Text 8"/>
          <p:cNvSpPr/>
          <p:nvPr/>
        </p:nvSpPr>
        <p:spPr>
          <a:xfrm>
            <a:off x="5376672" y="566928"/>
            <a:ext cx="1097280" cy="237744"/>
          </a:xfrm>
          <a:prstGeom prst="rect">
            <a:avLst/>
          </a:prstGeom>
          <a:noFill/>
          <a:ln/>
        </p:spPr>
        <p:txBody>
          <a:bodyPr wrap="square" lIns="0" tIns="0" rIns="0" bIns="0" rtlCol="0" anchor="ctr"/>
          <a:lstStyle/>
          <a:p>
            <a:pPr marL="0" indent="0" algn="r">
              <a:buNone/>
            </a:pPr>
            <a:r>
              <a:rPr lang="en-US" sz="1050" b="1" dirty="0">
                <a:solidFill>
                  <a:srgbClr val="FFFFFF"/>
                </a:solidFill>
                <a:latin typeface="Montserrat" pitchFamily="34" charset="0"/>
                <a:ea typeface="Montserrat" pitchFamily="34" charset="-122"/>
                <a:cs typeface="Montserrat" pitchFamily="34" charset="-120"/>
              </a:rPr>
              <a:t>1 June 2026</a:t>
            </a:r>
            <a:endParaRPr lang="en-US" sz="1050" dirty="0"/>
          </a:p>
        </p:txBody>
      </p:sp>
      <p:sp>
        <p:nvSpPr>
          <p:cNvPr id="11" name="Text 9"/>
          <p:cNvSpPr/>
          <p:nvPr/>
        </p:nvSpPr>
        <p:spPr>
          <a:xfrm>
            <a:off x="4069080" y="841248"/>
            <a:ext cx="1234440" cy="237744"/>
          </a:xfrm>
          <a:prstGeom prst="rect">
            <a:avLst/>
          </a:prstGeom>
          <a:noFill/>
          <a:ln/>
        </p:spPr>
        <p:txBody>
          <a:bodyPr wrap="square" lIns="0" tIns="0" rIns="0" bIns="0" rtlCol="0" anchor="ctr"/>
          <a:lstStyle/>
          <a:p>
            <a:pPr marL="0" indent="0" algn="r">
              <a:buNone/>
            </a:pPr>
            <a:r>
              <a:rPr lang="en-US" sz="950" dirty="0">
                <a:solidFill>
                  <a:srgbClr val="AEC4CE"/>
                </a:solidFill>
                <a:latin typeface="Montserrat" pitchFamily="34" charset="0"/>
                <a:ea typeface="Montserrat" pitchFamily="34" charset="-122"/>
                <a:cs typeface="Montserrat" pitchFamily="34" charset="-120"/>
              </a:rPr>
              <a:t>APIR</a:t>
            </a:r>
            <a:endParaRPr lang="en-US" sz="950" dirty="0"/>
          </a:p>
        </p:txBody>
      </p:sp>
      <p:sp>
        <p:nvSpPr>
          <p:cNvPr id="12" name="Text 10"/>
          <p:cNvSpPr/>
          <p:nvPr/>
        </p:nvSpPr>
        <p:spPr>
          <a:xfrm>
            <a:off x="5376672" y="841248"/>
            <a:ext cx="1097280" cy="237744"/>
          </a:xfrm>
          <a:prstGeom prst="rect">
            <a:avLst/>
          </a:prstGeom>
          <a:noFill/>
          <a:ln/>
        </p:spPr>
        <p:txBody>
          <a:bodyPr wrap="square" lIns="0" tIns="0" rIns="0" bIns="0" rtlCol="0" anchor="ctr"/>
          <a:lstStyle/>
          <a:p>
            <a:pPr marL="0" indent="0" algn="r">
              <a:buNone/>
            </a:pPr>
            <a:r>
              <a:rPr lang="en-US" sz="1050" b="1" dirty="0">
                <a:solidFill>
                  <a:srgbClr val="FFFFFF"/>
                </a:solidFill>
                <a:latin typeface="Montserrat" pitchFamily="34" charset="0"/>
                <a:ea typeface="Montserrat" pitchFamily="34" charset="-122"/>
                <a:cs typeface="Montserrat" pitchFamily="34" charset="-120"/>
              </a:rPr>
              <a:t>LVP0221AU</a:t>
            </a:r>
            <a:endParaRPr lang="en-US" sz="1050" dirty="0"/>
          </a:p>
        </p:txBody>
      </p:sp>
      <p:sp>
        <p:nvSpPr>
          <p:cNvPr id="13" name="Shape 11"/>
          <p:cNvSpPr/>
          <p:nvPr/>
        </p:nvSpPr>
        <p:spPr>
          <a:xfrm>
            <a:off x="384048" y="8833104"/>
            <a:ext cx="6089904" cy="0"/>
          </a:xfrm>
          <a:prstGeom prst="line">
            <a:avLst/>
          </a:prstGeom>
          <a:noFill/>
          <a:ln w="9525">
            <a:solidFill>
              <a:srgbClr val="E4E5E6"/>
            </a:solidFill>
            <a:prstDash val="solid"/>
          </a:ln>
        </p:spPr>
        <p:txBody>
          <a:bodyPr/>
          <a:lstStyle/>
          <a:p>
            <a:endParaRPr lang="en-AU"/>
          </a:p>
        </p:txBody>
      </p:sp>
      <p:pic>
        <p:nvPicPr>
          <p:cNvPr id="14" name="Image 0" descr="preencoded.png"/>
          <p:cNvPicPr>
            <a:picLocks noChangeAspect="1"/>
          </p:cNvPicPr>
          <p:nvPr/>
        </p:nvPicPr>
        <p:blipFill>
          <a:blip r:embed="rId3"/>
          <a:stretch>
            <a:fillRect/>
          </a:stretch>
        </p:blipFill>
        <p:spPr>
          <a:xfrm>
            <a:off x="5806440" y="8851392"/>
            <a:ext cx="640080" cy="223959"/>
          </a:xfrm>
          <a:prstGeom prst="rect">
            <a:avLst/>
          </a:prstGeom>
        </p:spPr>
      </p:pic>
      <p:sp>
        <p:nvSpPr>
          <p:cNvPr id="15" name="Text 12"/>
          <p:cNvSpPr/>
          <p:nvPr/>
        </p:nvSpPr>
        <p:spPr>
          <a:xfrm>
            <a:off x="384048" y="8869680"/>
            <a:ext cx="4114800" cy="201168"/>
          </a:xfrm>
          <a:prstGeom prst="rect">
            <a:avLst/>
          </a:prstGeom>
          <a:noFill/>
          <a:ln/>
        </p:spPr>
        <p:txBody>
          <a:bodyPr wrap="square" lIns="0" tIns="0" rIns="0" bIns="0" rtlCol="0" anchor="ctr"/>
          <a:lstStyle/>
          <a:p>
            <a:pPr marL="0" indent="0">
              <a:buNone/>
            </a:pPr>
            <a:r>
              <a:rPr lang="en-US" sz="700" dirty="0">
                <a:solidFill>
                  <a:srgbClr val="434248"/>
                </a:solidFill>
                <a:latin typeface="Montserrat" pitchFamily="34" charset="0"/>
                <a:ea typeface="Montserrat" pitchFamily="34" charset="-122"/>
                <a:cs typeface="Montserrat" pitchFamily="34" charset="-120"/>
              </a:rPr>
              <a:t>Strictly private &amp; confidential  ·  For wholesale investors only</a:t>
            </a:r>
            <a:endParaRPr lang="en-US" sz="700" dirty="0"/>
          </a:p>
        </p:txBody>
      </p:sp>
      <p:sp>
        <p:nvSpPr>
          <p:cNvPr id="16" name="Text 13"/>
          <p:cNvSpPr/>
          <p:nvPr/>
        </p:nvSpPr>
        <p:spPr>
          <a:xfrm>
            <a:off x="5029200" y="8869680"/>
            <a:ext cx="731520" cy="201168"/>
          </a:xfrm>
          <a:prstGeom prst="rect">
            <a:avLst/>
          </a:prstGeom>
          <a:noFill/>
          <a:ln/>
        </p:spPr>
        <p:txBody>
          <a:bodyPr wrap="square" lIns="0" tIns="0" rIns="0" bIns="0" rtlCol="0" anchor="ctr"/>
          <a:lstStyle/>
          <a:p>
            <a:pPr marL="0" indent="0" algn="r">
              <a:buNone/>
            </a:pPr>
            <a:r>
              <a:rPr lang="en-US" sz="700" dirty="0">
                <a:solidFill>
                  <a:srgbClr val="434248"/>
                </a:solidFill>
                <a:latin typeface="Montserrat" pitchFamily="34" charset="0"/>
                <a:ea typeface="Montserrat" pitchFamily="34" charset="-122"/>
                <a:cs typeface="Montserrat" pitchFamily="34" charset="-120"/>
              </a:rPr>
              <a:t>Page 2 of 2</a:t>
            </a:r>
            <a:endParaRPr lang="en-US" sz="700" dirty="0"/>
          </a:p>
        </p:txBody>
      </p:sp>
      <p:sp>
        <p:nvSpPr>
          <p:cNvPr id="17" name="Text 14"/>
          <p:cNvSpPr/>
          <p:nvPr/>
        </p:nvSpPr>
        <p:spPr>
          <a:xfrm>
            <a:off x="384048" y="1353312"/>
            <a:ext cx="6089904" cy="274320"/>
          </a:xfrm>
          <a:prstGeom prst="rect">
            <a:avLst/>
          </a:prstGeom>
          <a:noFill/>
          <a:ln/>
        </p:spPr>
        <p:txBody>
          <a:bodyPr wrap="square" lIns="0" tIns="0" rIns="0" bIns="0" rtlCol="0" anchor="ctr"/>
          <a:lstStyle/>
          <a:p>
            <a:pPr marL="0" indent="0">
              <a:buNone/>
            </a:pPr>
            <a:r>
              <a:rPr lang="en-US" sz="1250" b="1" dirty="0">
                <a:solidFill>
                  <a:srgbClr val="2A485B"/>
                </a:solidFill>
                <a:latin typeface="Montserrat" pitchFamily="34" charset="0"/>
                <a:ea typeface="Montserrat" pitchFamily="34" charset="-122"/>
                <a:cs typeface="Montserrat" pitchFamily="34" charset="-120"/>
              </a:rPr>
              <a:t>Portfolio holdings</a:t>
            </a:r>
            <a:endParaRPr lang="en-US" sz="1250" dirty="0"/>
          </a:p>
        </p:txBody>
      </p:sp>
      <p:sp>
        <p:nvSpPr>
          <p:cNvPr id="18" name="Shape 15"/>
          <p:cNvSpPr/>
          <p:nvPr/>
        </p:nvSpPr>
        <p:spPr>
          <a:xfrm>
            <a:off x="384048" y="1645920"/>
            <a:ext cx="6089904" cy="0"/>
          </a:xfrm>
          <a:prstGeom prst="line">
            <a:avLst/>
          </a:prstGeom>
          <a:noFill/>
          <a:ln w="19050">
            <a:solidFill>
              <a:srgbClr val="54B9D6"/>
            </a:solidFill>
            <a:prstDash val="solid"/>
          </a:ln>
        </p:spPr>
        <p:txBody>
          <a:bodyPr/>
          <a:lstStyle/>
          <a:p>
            <a:endParaRPr lang="en-AU"/>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384048" y="1645920"/>
          <a:ext cx="6089904" cy="1408176"/>
        </p:xfrm>
        <a:graphic>
          <a:graphicData uri="http://schemas.openxmlformats.org/drawingml/2006/table">
            <a:tbl>
              <a:tblPr/>
              <a:tblGrid>
                <a:gridCol w="1600200">
                  <a:extLst>
                    <a:ext uri="{9D8B030D-6E8A-4147-A177-3AD203B41FA5}">
                      <a16:colId xmlns:a16="http://schemas.microsoft.com/office/drawing/2014/main" val="20000"/>
                    </a:ext>
                  </a:extLst>
                </a:gridCol>
                <a:gridCol w="123444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gridCol w="694944">
                  <a:extLst>
                    <a:ext uri="{9D8B030D-6E8A-4147-A177-3AD203B41FA5}">
                      <a16:colId xmlns:a16="http://schemas.microsoft.com/office/drawing/2014/main" val="20004"/>
                    </a:ext>
                  </a:extLst>
                </a:gridCol>
              </a:tblGrid>
              <a:tr h="256032">
                <a:tc>
                  <a:txBody>
                    <a:bodyPr/>
                    <a:lstStyle/>
                    <a:p>
                      <a:pPr marL="0" indent="0" algn="l">
                        <a:buNone/>
                      </a:pPr>
                      <a:r>
                        <a:rPr lang="en-US" sz="850" b="1" dirty="0">
                          <a:solidFill>
                            <a:srgbClr val="FFFFFF"/>
                          </a:solidFill>
                          <a:latin typeface="Montserrat" pitchFamily="34" charset="0"/>
                          <a:ea typeface="Montserrat" pitchFamily="34" charset="-122"/>
                          <a:cs typeface="Montserrat" pitchFamily="34" charset="-120"/>
                        </a:rPr>
                        <a:t>Holding</a:t>
                      </a:r>
                      <a:endParaRPr lang="en-US" sz="85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l">
                        <a:buNone/>
                      </a:pPr>
                      <a:r>
                        <a:rPr lang="en-US" sz="850" b="1" dirty="0">
                          <a:solidFill>
                            <a:srgbClr val="FFFFFF"/>
                          </a:solidFill>
                          <a:latin typeface="Montserrat" pitchFamily="34" charset="0"/>
                          <a:ea typeface="Montserrat" pitchFamily="34" charset="-122"/>
                          <a:cs typeface="Montserrat" pitchFamily="34" charset="-120"/>
                        </a:rPr>
                        <a:t>Profile</a:t>
                      </a:r>
                      <a:endParaRPr lang="en-US" sz="85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l">
                        <a:buNone/>
                      </a:pPr>
                      <a:r>
                        <a:rPr lang="en-US" sz="850" b="1" dirty="0">
                          <a:solidFill>
                            <a:srgbClr val="FFFFFF"/>
                          </a:solidFill>
                          <a:latin typeface="Montserrat" pitchFamily="34" charset="0"/>
                          <a:ea typeface="Montserrat" pitchFamily="34" charset="-122"/>
                          <a:cs typeface="Montserrat" pitchFamily="34" charset="-120"/>
                        </a:rPr>
                        <a:t>Asset Class</a:t>
                      </a:r>
                      <a:endParaRPr lang="en-US" sz="85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l">
                        <a:buNone/>
                      </a:pPr>
                      <a:r>
                        <a:rPr lang="en-US" sz="850" b="1" dirty="0">
                          <a:solidFill>
                            <a:srgbClr val="FFFFFF"/>
                          </a:solidFill>
                          <a:latin typeface="Montserrat" pitchFamily="34" charset="0"/>
                          <a:ea typeface="Montserrat" pitchFamily="34" charset="-122"/>
                          <a:cs typeface="Montserrat" pitchFamily="34" charset="-120"/>
                        </a:rPr>
                        <a:t>Sector</a:t>
                      </a:r>
                      <a:endParaRPr lang="en-US" sz="85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lgn="ctr">
                        <a:buNone/>
                      </a:pPr>
                      <a:r>
                        <a:rPr lang="en-US" sz="850" b="1" dirty="0">
                          <a:solidFill>
                            <a:srgbClr val="FFFFFF"/>
                          </a:solidFill>
                          <a:latin typeface="Montserrat" pitchFamily="34" charset="0"/>
                          <a:ea typeface="Montserrat" pitchFamily="34" charset="-122"/>
                          <a:cs typeface="Montserrat" pitchFamily="34" charset="-120"/>
                        </a:rPr>
                        <a:t>% NAV</a:t>
                      </a:r>
                      <a:endParaRPr lang="en-US" sz="85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extLst>
                  <a:ext uri="{0D108BD9-81ED-4DB2-BD59-A6C34878D82A}">
                    <a16:rowId xmlns:a16="http://schemas.microsoft.com/office/drawing/2014/main" val="10000"/>
                  </a:ext>
                </a:extLst>
              </a:tr>
              <a:tr h="457200">
                <a:tc>
                  <a:txBody>
                    <a:bodyPr/>
                    <a:lstStyle/>
                    <a:p>
                      <a:pPr marL="0" indent="0" algn="l">
                        <a:buNone/>
                      </a:pPr>
                      <a:r>
                        <a:rPr lang="en-US" sz="900" b="1" dirty="0">
                          <a:solidFill>
                            <a:srgbClr val="292827"/>
                          </a:solidFill>
                          <a:latin typeface="Montserrat" pitchFamily="34" charset="0"/>
                          <a:ea typeface="Montserrat" pitchFamily="34" charset="-122"/>
                          <a:cs typeface="Montserrat" pitchFamily="34" charset="-120"/>
                        </a:rPr>
                        <a:t>FPACA</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tc>
                  <a:txBody>
                    <a:bodyPr/>
                    <a:lstStyle/>
                    <a:p>
                      <a:pPr marL="0" indent="0" algn="l">
                        <a:buNone/>
                      </a:pPr>
                      <a:r>
                        <a:rPr lang="en-US" sz="900" dirty="0">
                          <a:solidFill>
                            <a:srgbClr val="292827"/>
                          </a:solidFill>
                          <a:latin typeface="Montserrat" pitchFamily="34" charset="0"/>
                          <a:ea typeface="Montserrat" pitchFamily="34" charset="-122"/>
                          <a:cs typeface="Montserrat" pitchFamily="34" charset="-120"/>
                        </a:rPr>
                        <a:t>Yielding + growth</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tc>
                  <a:txBody>
                    <a:bodyPr/>
                    <a:lstStyle/>
                    <a:p>
                      <a:pPr marL="0" indent="0" algn="l">
                        <a:buNone/>
                      </a:pPr>
                      <a:r>
                        <a:rPr lang="en-US" sz="900" dirty="0">
                          <a:solidFill>
                            <a:srgbClr val="292827"/>
                          </a:solidFill>
                          <a:latin typeface="Montserrat" pitchFamily="34" charset="0"/>
                          <a:ea typeface="Montserrat" pitchFamily="34" charset="-122"/>
                          <a:cs typeface="Montserrat" pitchFamily="34" charset="-120"/>
                        </a:rPr>
                        <a:t>Infrastructure</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tc>
                  <a:txBody>
                    <a:bodyPr/>
                    <a:lstStyle/>
                    <a:p>
                      <a:pPr marL="0" indent="0" algn="l">
                        <a:buNone/>
                      </a:pPr>
                      <a:r>
                        <a:rPr lang="en-US" sz="900" dirty="0">
                          <a:solidFill>
                            <a:srgbClr val="292827"/>
                          </a:solidFill>
                          <a:latin typeface="Montserrat" pitchFamily="34" charset="0"/>
                          <a:ea typeface="Montserrat" pitchFamily="34" charset="-122"/>
                          <a:cs typeface="Montserrat" pitchFamily="34" charset="-120"/>
                        </a:rPr>
                        <a:t>Aged Care</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tc>
                  <a:txBody>
                    <a:bodyPr/>
                    <a:lstStyle/>
                    <a:p>
                      <a:pPr marL="0" indent="0" algn="ctr">
                        <a:buNone/>
                      </a:pPr>
                      <a:r>
                        <a:rPr lang="en-US" sz="900" dirty="0">
                          <a:solidFill>
                            <a:srgbClr val="292827"/>
                          </a:solidFill>
                          <a:latin typeface="Montserrat" pitchFamily="34" charset="0"/>
                          <a:ea typeface="Montserrat" pitchFamily="34" charset="-122"/>
                          <a:cs typeface="Montserrat" pitchFamily="34" charset="-120"/>
                        </a:rPr>
                        <a:t>~92%</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7F5EE"/>
                    </a:solidFill>
                  </a:tcPr>
                </a:tc>
                <a:extLst>
                  <a:ext uri="{0D108BD9-81ED-4DB2-BD59-A6C34878D82A}">
                    <a16:rowId xmlns:a16="http://schemas.microsoft.com/office/drawing/2014/main" val="10001"/>
                  </a:ext>
                </a:extLst>
              </a:tr>
              <a:tr h="384048">
                <a:tc>
                  <a:txBody>
                    <a:bodyPr/>
                    <a:lstStyle/>
                    <a:p>
                      <a:pPr marL="0" indent="0">
                        <a:buNone/>
                      </a:pPr>
                      <a:r>
                        <a:rPr lang="en-US" sz="900" b="1" dirty="0">
                          <a:solidFill>
                            <a:srgbClr val="292827"/>
                          </a:solidFill>
                          <a:latin typeface="Montserrat" pitchFamily="34" charset="0"/>
                          <a:ea typeface="Montserrat" pitchFamily="34" charset="-122"/>
                          <a:cs typeface="Montserrat" pitchFamily="34" charset="-120"/>
                        </a:rPr>
                        <a:t>Cash &amp; equivalents</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buNone/>
                      </a:pPr>
                      <a:r>
                        <a:rPr lang="en-US" sz="900" dirty="0">
                          <a:solidFill>
                            <a:srgbClr val="292827"/>
                          </a:solidFill>
                          <a:latin typeface="Montserrat" pitchFamily="34" charset="0"/>
                          <a:ea typeface="Montserrat" pitchFamily="34" charset="-122"/>
                          <a:cs typeface="Montserrat" pitchFamily="34" charset="-120"/>
                        </a:rPr>
                        <a:t>-</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buNone/>
                      </a:pPr>
                      <a:r>
                        <a:rPr lang="en-US" sz="900" dirty="0">
                          <a:solidFill>
                            <a:srgbClr val="292827"/>
                          </a:solidFill>
                          <a:latin typeface="Montserrat" pitchFamily="34" charset="0"/>
                          <a:ea typeface="Montserrat" pitchFamily="34" charset="-122"/>
                          <a:cs typeface="Montserrat" pitchFamily="34" charset="-120"/>
                        </a:rPr>
                        <a:t>Cash</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buNone/>
                      </a:pPr>
                      <a:r>
                        <a:rPr lang="en-US" sz="900" dirty="0">
                          <a:solidFill>
                            <a:srgbClr val="292827"/>
                          </a:solidFill>
                          <a:latin typeface="Montserrat" pitchFamily="34" charset="0"/>
                          <a:ea typeface="Montserrat" pitchFamily="34" charset="-122"/>
                          <a:cs typeface="Montserrat" pitchFamily="34" charset="-120"/>
                        </a:rPr>
                        <a:t>-</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tc>
                  <a:txBody>
                    <a:bodyPr/>
                    <a:lstStyle/>
                    <a:p>
                      <a:pPr marL="0" indent="0" algn="ctr">
                        <a:buNone/>
                      </a:pPr>
                      <a:r>
                        <a:rPr lang="en-US" sz="900" dirty="0">
                          <a:solidFill>
                            <a:srgbClr val="292827"/>
                          </a:solidFill>
                          <a:latin typeface="Montserrat" pitchFamily="34" charset="0"/>
                          <a:ea typeface="Montserrat" pitchFamily="34" charset="-122"/>
                          <a:cs typeface="Montserrat" pitchFamily="34" charset="-120"/>
                        </a:rPr>
                        <a:t>~8%</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10896">
                <a:tc>
                  <a:txBody>
                    <a:bodyPr/>
                    <a:lstStyle/>
                    <a:p>
                      <a:pPr marL="0" indent="0">
                        <a:buNone/>
                      </a:pPr>
                      <a:r>
                        <a:rPr lang="en-US" sz="900" b="1" dirty="0">
                          <a:solidFill>
                            <a:srgbClr val="2A485B"/>
                          </a:solidFill>
                          <a:latin typeface="Montserrat" pitchFamily="34" charset="0"/>
                          <a:ea typeface="Montserrat" pitchFamily="34" charset="-122"/>
                          <a:cs typeface="Montserrat" pitchFamily="34" charset="-120"/>
                        </a:rPr>
                        <a:t>Total</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tc>
                  <a:txBody>
                    <a:bodyPr/>
                    <a:lstStyle/>
                    <a:p>
                      <a:pPr marL="0" indent="0">
                        <a:buNone/>
                      </a:pPr>
                      <a:endParaRPr lang="en-US" sz="12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tc>
                  <a:txBody>
                    <a:bodyPr/>
                    <a:lstStyle/>
                    <a:p>
                      <a:pPr marL="0" indent="0">
                        <a:buNone/>
                      </a:pPr>
                      <a:endParaRPr lang="en-US" sz="12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tc>
                  <a:txBody>
                    <a:bodyPr/>
                    <a:lstStyle/>
                    <a:p>
                      <a:pPr marL="0" indent="0">
                        <a:buNone/>
                      </a:pPr>
                      <a:endParaRPr lang="en-US" sz="12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tc>
                  <a:txBody>
                    <a:bodyPr/>
                    <a:lstStyle/>
                    <a:p>
                      <a:pPr marL="0" indent="0" algn="ctr">
                        <a:buNone/>
                      </a:pPr>
                      <a:r>
                        <a:rPr lang="en-US" sz="900" b="1" dirty="0">
                          <a:solidFill>
                            <a:srgbClr val="2A485B"/>
                          </a:solidFill>
                          <a:latin typeface="Montserrat" pitchFamily="34" charset="0"/>
                          <a:ea typeface="Montserrat" pitchFamily="34" charset="-122"/>
                          <a:cs typeface="Montserrat" pitchFamily="34" charset="-120"/>
                        </a:rPr>
                        <a:t>100%</a:t>
                      </a:r>
                      <a:endParaRPr lang="en-US" sz="900" dirty="0">
                        <a:latin typeface="Montserrat" charset="0"/>
                        <a:ea typeface="Montserrat" charset="0"/>
                        <a:cs typeface="Montserrat" charset="0"/>
                      </a:endParaRPr>
                    </a:p>
                  </a:txBody>
                  <a:tcPr marL="63500" marR="63500" marT="25400" marB="254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extLst>
                  <a:ext uri="{0D108BD9-81ED-4DB2-BD59-A6C34878D82A}">
                    <a16:rowId xmlns:a16="http://schemas.microsoft.com/office/drawing/2014/main" val="10003"/>
                  </a:ext>
                </a:extLst>
              </a:tr>
            </a:tbl>
          </a:graphicData>
        </a:graphic>
      </p:graphicFrame>
      <p:sp>
        <p:nvSpPr>
          <p:cNvPr id="20" name="Text 16"/>
          <p:cNvSpPr/>
          <p:nvPr/>
        </p:nvSpPr>
        <p:spPr>
          <a:xfrm>
            <a:off x="384048" y="3072383"/>
            <a:ext cx="6089904" cy="274320"/>
          </a:xfrm>
          <a:prstGeom prst="rect">
            <a:avLst/>
          </a:prstGeom>
          <a:noFill/>
          <a:ln/>
        </p:spPr>
        <p:txBody>
          <a:bodyPr wrap="square" lIns="0" tIns="0" rIns="0" bIns="0" rtlCol="0" anchor="ctr"/>
          <a:lstStyle/>
          <a:p>
            <a:pPr marL="0" indent="0">
              <a:buNone/>
            </a:pPr>
            <a:r>
              <a:rPr lang="en-US" sz="1250" b="1" dirty="0">
                <a:solidFill>
                  <a:srgbClr val="2A485B"/>
                </a:solidFill>
                <a:latin typeface="Montserrat" pitchFamily="34" charset="0"/>
                <a:ea typeface="Montserrat" pitchFamily="34" charset="-122"/>
                <a:cs typeface="Montserrat" pitchFamily="34" charset="-120"/>
              </a:rPr>
              <a:t>Portfolio construction</a:t>
            </a:r>
            <a:endParaRPr lang="en-US" sz="1250" dirty="0"/>
          </a:p>
        </p:txBody>
      </p:sp>
      <p:sp>
        <p:nvSpPr>
          <p:cNvPr id="21" name="Shape 17"/>
          <p:cNvSpPr/>
          <p:nvPr/>
        </p:nvSpPr>
        <p:spPr>
          <a:xfrm>
            <a:off x="384048" y="3346703"/>
            <a:ext cx="6089904" cy="0"/>
          </a:xfrm>
          <a:prstGeom prst="line">
            <a:avLst/>
          </a:prstGeom>
          <a:noFill/>
          <a:ln w="19050">
            <a:solidFill>
              <a:srgbClr val="54B9D6"/>
            </a:solidFill>
            <a:prstDash val="solid"/>
          </a:ln>
        </p:spPr>
        <p:txBody>
          <a:bodyPr/>
          <a:lstStyle/>
          <a:p>
            <a:endParaRPr lang="en-AU"/>
          </a:p>
        </p:txBody>
      </p:sp>
      <p:sp>
        <p:nvSpPr>
          <p:cNvPr id="22" name="Text 18"/>
          <p:cNvSpPr/>
          <p:nvPr/>
        </p:nvSpPr>
        <p:spPr>
          <a:xfrm>
            <a:off x="384048" y="3365664"/>
            <a:ext cx="3044952" cy="219456"/>
          </a:xfrm>
          <a:prstGeom prst="rect">
            <a:avLst/>
          </a:prstGeom>
          <a:noFill/>
          <a:ln/>
        </p:spPr>
        <p:txBody>
          <a:bodyPr wrap="square" lIns="0" tIns="0" rIns="0" bIns="0" rtlCol="0" anchor="ctr"/>
          <a:lstStyle/>
          <a:p>
            <a:pPr marL="0" indent="0" algn="ctr">
              <a:buNone/>
            </a:pPr>
            <a:r>
              <a:rPr lang="en-US" sz="1050" b="1" dirty="0">
                <a:solidFill>
                  <a:srgbClr val="2A485B"/>
                </a:solidFill>
                <a:latin typeface="Montserrat" pitchFamily="34" charset="0"/>
                <a:ea typeface="Montserrat" pitchFamily="34" charset="-122"/>
                <a:cs typeface="Montserrat" pitchFamily="34" charset="-120"/>
              </a:rPr>
              <a:t>Actual (NAV)</a:t>
            </a:r>
            <a:endParaRPr lang="en-US" sz="1050" dirty="0"/>
          </a:p>
        </p:txBody>
      </p:sp>
      <p:pic>
        <p:nvPicPr>
          <p:cNvPr id="23" name="Image 1" descr="actual.png"/>
          <p:cNvPicPr>
            <a:picLocks noChangeAspect="1"/>
          </p:cNvPicPr>
          <p:nvPr/>
        </p:nvPicPr>
        <p:blipFill>
          <a:blip r:embed="rId4"/>
          <a:stretch>
            <a:fillRect/>
          </a:stretch>
        </p:blipFill>
        <p:spPr>
          <a:xfrm>
            <a:off x="603505" y="3438990"/>
            <a:ext cx="2606040" cy="2606040"/>
          </a:xfrm>
          <a:prstGeom prst="rect">
            <a:avLst/>
          </a:prstGeom>
        </p:spPr>
      </p:pic>
      <p:sp>
        <p:nvSpPr>
          <p:cNvPr id="24" name="Text 19"/>
          <p:cNvSpPr/>
          <p:nvPr/>
        </p:nvSpPr>
        <p:spPr>
          <a:xfrm>
            <a:off x="3401568" y="3360418"/>
            <a:ext cx="3044952" cy="219456"/>
          </a:xfrm>
          <a:prstGeom prst="rect">
            <a:avLst/>
          </a:prstGeom>
          <a:noFill/>
          <a:ln/>
        </p:spPr>
        <p:txBody>
          <a:bodyPr wrap="square" lIns="0" tIns="0" rIns="0" bIns="0" rtlCol="0" anchor="ctr"/>
          <a:lstStyle/>
          <a:p>
            <a:pPr marL="0" indent="0" algn="ctr">
              <a:buNone/>
            </a:pPr>
            <a:r>
              <a:rPr lang="en-US" sz="1050" b="1" dirty="0">
                <a:solidFill>
                  <a:srgbClr val="2A485B"/>
                </a:solidFill>
                <a:latin typeface="Montserrat" pitchFamily="34" charset="0"/>
                <a:ea typeface="Montserrat" pitchFamily="34" charset="-122"/>
                <a:cs typeface="Montserrat" pitchFamily="34" charset="-120"/>
              </a:rPr>
              <a:t>Indicative</a:t>
            </a:r>
            <a:endParaRPr lang="en-US" sz="1050" dirty="0"/>
          </a:p>
        </p:txBody>
      </p:sp>
      <p:pic>
        <p:nvPicPr>
          <p:cNvPr id="25" name="Image 2" descr="sunburst.png"/>
          <p:cNvPicPr>
            <a:picLocks noChangeAspect="1"/>
          </p:cNvPicPr>
          <p:nvPr/>
        </p:nvPicPr>
        <p:blipFill>
          <a:blip r:embed="rId5"/>
          <a:stretch>
            <a:fillRect/>
          </a:stretch>
        </p:blipFill>
        <p:spPr>
          <a:xfrm>
            <a:off x="3634740" y="3488438"/>
            <a:ext cx="2606040" cy="2606040"/>
          </a:xfrm>
          <a:prstGeom prst="rect">
            <a:avLst/>
          </a:prstGeom>
        </p:spPr>
      </p:pic>
      <p:sp>
        <p:nvSpPr>
          <p:cNvPr id="26" name="Text 20"/>
          <p:cNvSpPr/>
          <p:nvPr/>
        </p:nvSpPr>
        <p:spPr>
          <a:xfrm>
            <a:off x="399187" y="5863928"/>
            <a:ext cx="6089904" cy="274320"/>
          </a:xfrm>
          <a:prstGeom prst="rect">
            <a:avLst/>
          </a:prstGeom>
          <a:noFill/>
          <a:ln/>
        </p:spPr>
        <p:txBody>
          <a:bodyPr wrap="square" lIns="0" tIns="0" rIns="0" bIns="0" rtlCol="0" anchor="ctr"/>
          <a:lstStyle/>
          <a:p>
            <a:pPr marL="0" indent="0">
              <a:buNone/>
            </a:pPr>
            <a:r>
              <a:rPr lang="en-US" sz="1250" b="1" dirty="0">
                <a:solidFill>
                  <a:srgbClr val="2A485B"/>
                </a:solidFill>
                <a:latin typeface="Montserrat" pitchFamily="34" charset="0"/>
                <a:ea typeface="Montserrat" pitchFamily="34" charset="-122"/>
                <a:cs typeface="Montserrat" pitchFamily="34" charset="-120"/>
              </a:rPr>
              <a:t>Fund terms</a:t>
            </a:r>
            <a:endParaRPr lang="en-US" sz="1250" dirty="0"/>
          </a:p>
        </p:txBody>
      </p:sp>
      <p:sp>
        <p:nvSpPr>
          <p:cNvPr id="27" name="Shape 21"/>
          <p:cNvSpPr/>
          <p:nvPr/>
        </p:nvSpPr>
        <p:spPr>
          <a:xfrm>
            <a:off x="384048" y="6739128"/>
            <a:ext cx="6089904" cy="0"/>
          </a:xfrm>
          <a:prstGeom prst="line">
            <a:avLst/>
          </a:prstGeom>
          <a:noFill/>
          <a:ln w="19050">
            <a:solidFill>
              <a:srgbClr val="54B9D6"/>
            </a:solidFill>
            <a:prstDash val="solid"/>
          </a:ln>
        </p:spPr>
        <p:txBody>
          <a:bodyPr/>
          <a:lstStyle/>
          <a:p>
            <a:endParaRPr lang="en-AU"/>
          </a:p>
        </p:txBody>
      </p:sp>
      <p:graphicFrame>
        <p:nvGraphicFramePr>
          <p:cNvPr id="28" name="Table 1"/>
          <p:cNvGraphicFramePr>
            <a:graphicFrameLocks noGrp="1"/>
          </p:cNvGraphicFramePr>
          <p:nvPr>
            <p:extLst>
              <p:ext uri="{D42A27DB-BD31-4B8C-83A1-F6EECF244321}">
                <p14:modId xmlns:p14="http://schemas.microsoft.com/office/powerpoint/2010/main" val="792944859"/>
              </p:ext>
            </p:extLst>
          </p:nvPr>
        </p:nvGraphicFramePr>
        <p:xfrm>
          <a:off x="399187" y="6091510"/>
          <a:ext cx="6089904" cy="1473200"/>
        </p:xfrm>
        <a:graphic>
          <a:graphicData uri="http://schemas.openxmlformats.org/drawingml/2006/table">
            <a:tbl>
              <a:tblPr/>
              <a:tblGrid>
                <a:gridCol w="1828800">
                  <a:extLst>
                    <a:ext uri="{9D8B030D-6E8A-4147-A177-3AD203B41FA5}">
                      <a16:colId xmlns:a16="http://schemas.microsoft.com/office/drawing/2014/main" val="20000"/>
                    </a:ext>
                  </a:extLst>
                </a:gridCol>
                <a:gridCol w="4261104">
                  <a:extLst>
                    <a:ext uri="{9D8B030D-6E8A-4147-A177-3AD203B41FA5}">
                      <a16:colId xmlns:a16="http://schemas.microsoft.com/office/drawing/2014/main" val="20001"/>
                    </a:ext>
                  </a:extLst>
                </a:gridCol>
              </a:tblGrid>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Investment objective</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12-15% p.a. total return with 5-8% yield (target only²)</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extLst>
                  <a:ext uri="{0D108BD9-81ED-4DB2-BD59-A6C34878D82A}">
                    <a16:rowId xmlns:a16="http://schemas.microsoft.com/office/drawing/2014/main" val="10000"/>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Structure</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Open-ended, semi-liquid · Australian unit trust</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Applications</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Monthly</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extLst>
                  <a:ext uri="{0D108BD9-81ED-4DB2-BD59-A6C34878D82A}">
                    <a16:rowId xmlns:a16="http://schemas.microsoft.com/office/drawing/2014/main" val="10002"/>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Redemptions</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Monthly (5% quarterly cap) with 24-month lock-up</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Distributions</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Quarterly</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extLst>
                  <a:ext uri="{0D108BD9-81ED-4DB2-BD59-A6C34878D82A}">
                    <a16:rowId xmlns:a16="http://schemas.microsoft.com/office/drawing/2014/main" val="10004"/>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Min. investment</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A$25,000 (direct) / platform-set</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Management fee</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1.50% p.a. (ex-GST)</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extLst>
                  <a:ext uri="{0D108BD9-81ED-4DB2-BD59-A6C34878D82A}">
                    <a16:rowId xmlns:a16="http://schemas.microsoft.com/office/drawing/2014/main" val="10006"/>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Performance fee</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12.5% (ex-GST) over an 8% hurdle</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Eligible investors</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Wholesale clients only</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EEF3F5"/>
                    </a:solidFill>
                  </a:tcPr>
                </a:tc>
                <a:extLst>
                  <a:ext uri="{0D108BD9-81ED-4DB2-BD59-A6C34878D82A}">
                    <a16:rowId xmlns:a16="http://schemas.microsoft.com/office/drawing/2014/main" val="10008"/>
                  </a:ext>
                </a:extLst>
              </a:tr>
              <a:tr h="138989">
                <a:tc>
                  <a:txBody>
                    <a:bodyPr/>
                    <a:lstStyle/>
                    <a:p>
                      <a:pPr marL="0" indent="0">
                        <a:buNone/>
                      </a:pPr>
                      <a:r>
                        <a:rPr lang="en-US" sz="800" b="1" dirty="0">
                          <a:solidFill>
                            <a:srgbClr val="FFFFFF"/>
                          </a:solidFill>
                          <a:latin typeface="Montserrat" pitchFamily="34" charset="0"/>
                          <a:ea typeface="Montserrat" pitchFamily="34" charset="-122"/>
                          <a:cs typeface="Montserrat" pitchFamily="34" charset="-120"/>
                        </a:rPr>
                        <a:t>Inception / APIR</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2A485B"/>
                    </a:solidFill>
                  </a:tcPr>
                </a:tc>
                <a:tc>
                  <a:txBody>
                    <a:bodyPr/>
                    <a:lstStyle/>
                    <a:p>
                      <a:pPr marL="0" indent="0">
                        <a:buNone/>
                      </a:pPr>
                      <a:r>
                        <a:rPr lang="en-US" sz="800" dirty="0">
                          <a:solidFill>
                            <a:srgbClr val="292827"/>
                          </a:solidFill>
                          <a:latin typeface="Montserrat" pitchFamily="34" charset="0"/>
                          <a:ea typeface="Montserrat" pitchFamily="34" charset="-122"/>
                          <a:cs typeface="Montserrat" pitchFamily="34" charset="-120"/>
                        </a:rPr>
                        <a:t>1 June 2026 · LVP0221AU</a:t>
                      </a:r>
                      <a:endParaRPr lang="en-US" sz="800" dirty="0">
                        <a:latin typeface="Montserrat" charset="0"/>
                        <a:ea typeface="Montserrat" charset="0"/>
                        <a:cs typeface="Montserrat" charset="0"/>
                      </a:endParaRPr>
                    </a:p>
                  </a:txBody>
                  <a:tcPr marL="76200" marR="76200" marT="12700" marB="12700" anchor="ctr">
                    <a:lnL w="6350" cap="flat" cmpd="sng" algn="ctr">
                      <a:solidFill>
                        <a:srgbClr val="D5DDE2"/>
                      </a:solidFill>
                      <a:prstDash val="solid"/>
                      <a:round/>
                      <a:headEnd type="none" w="med" len="med"/>
                      <a:tailEnd type="none" w="med" len="med"/>
                    </a:lnL>
                    <a:lnR w="6350" cap="flat" cmpd="sng" algn="ctr">
                      <a:solidFill>
                        <a:srgbClr val="D5DDE2"/>
                      </a:solidFill>
                      <a:prstDash val="solid"/>
                      <a:round/>
                      <a:headEnd type="none" w="med" len="med"/>
                      <a:tailEnd type="none" w="med" len="med"/>
                    </a:lnR>
                    <a:lnT w="6350" cap="flat" cmpd="sng" algn="ctr">
                      <a:solidFill>
                        <a:srgbClr val="D5DDE2"/>
                      </a:solidFill>
                      <a:prstDash val="solid"/>
                      <a:round/>
                      <a:headEnd type="none" w="med" len="med"/>
                      <a:tailEnd type="none" w="med" len="med"/>
                    </a:lnT>
                    <a:lnB w="6350" cap="flat" cmpd="sng" algn="ctr">
                      <a:solidFill>
                        <a:srgbClr val="D5DDE2"/>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
        <p:nvSpPr>
          <p:cNvPr id="29" name="Text 22"/>
          <p:cNvSpPr/>
          <p:nvPr/>
        </p:nvSpPr>
        <p:spPr>
          <a:xfrm>
            <a:off x="399187" y="7941780"/>
            <a:ext cx="6089904" cy="502920"/>
          </a:xfrm>
          <a:prstGeom prst="rect">
            <a:avLst/>
          </a:prstGeom>
          <a:noFill/>
          <a:ln/>
        </p:spPr>
        <p:txBody>
          <a:bodyPr wrap="square" lIns="0" tIns="0" rIns="0" bIns="0" rtlCol="0" anchor="ctr"/>
          <a:lstStyle/>
          <a:p>
            <a:pPr marL="0" indent="0">
              <a:lnSpc>
                <a:spcPct val="100000"/>
              </a:lnSpc>
              <a:buNone/>
            </a:pPr>
            <a:r>
              <a:rPr lang="en-US" sz="570" i="1" dirty="0">
                <a:solidFill>
                  <a:srgbClr val="434248"/>
                </a:solidFill>
                <a:latin typeface="Montserrat" pitchFamily="34" charset="0"/>
                <a:ea typeface="Montserrat" pitchFamily="34" charset="-122"/>
                <a:cs typeface="Montserrat" pitchFamily="34" charset="-120"/>
              </a:rPr>
              <a:t>² Target return is an objective only, not a forecast, projection or guarantee of future performance.  Indicative construction is illustrative only and subject to change; it converts to actual portfolio allocation as the portfolio scales.</a:t>
            </a:r>
            <a:endParaRPr lang="en-US" sz="570" dirty="0"/>
          </a:p>
          <a:p>
            <a:pPr marL="0" indent="0">
              <a:lnSpc>
                <a:spcPct val="100000"/>
              </a:lnSpc>
              <a:buNone/>
            </a:pPr>
            <a:r>
              <a:rPr lang="en-US" sz="550" b="1" i="1" dirty="0">
                <a:solidFill>
                  <a:srgbClr val="434248"/>
                </a:solidFill>
                <a:latin typeface="Montserrat" pitchFamily="34" charset="0"/>
                <a:ea typeface="Montserrat" pitchFamily="34" charset="-122"/>
                <a:cs typeface="Montserrat" pitchFamily="34" charset="-120"/>
              </a:rPr>
              <a:t>Important information: </a:t>
            </a:r>
            <a:r>
              <a:rPr lang="en-GB" sz="550" i="1" dirty="0">
                <a:solidFill>
                  <a:srgbClr val="434248"/>
                </a:solidFill>
                <a:latin typeface="Montserrat" pitchFamily="34" charset="0"/>
                <a:ea typeface="Montserrat" pitchFamily="34" charset="-122"/>
                <a:cs typeface="Montserrat" pitchFamily="34" charset="-120"/>
              </a:rPr>
              <a:t>This information has been prepared by Liverpool Partners Pty Ltd (ACN 159 465 193; AFSL 429777) ("LVP", "we" or "our") for wholesale clients only, as defined in the Corporations Act 2001 (</a:t>
            </a:r>
            <a:r>
              <a:rPr lang="en-GB" sz="550" i="1" dirty="0" err="1">
                <a:solidFill>
                  <a:srgbClr val="434248"/>
                </a:solidFill>
                <a:latin typeface="Montserrat" pitchFamily="34" charset="0"/>
                <a:ea typeface="Montserrat" pitchFamily="34" charset="-122"/>
                <a:cs typeface="Montserrat" pitchFamily="34" charset="-120"/>
              </a:rPr>
              <a:t>Cth</a:t>
            </a:r>
            <a:r>
              <a:rPr lang="en-GB" sz="550" i="1" dirty="0">
                <a:solidFill>
                  <a:srgbClr val="434248"/>
                </a:solidFill>
                <a:latin typeface="Montserrat" pitchFamily="34" charset="0"/>
                <a:ea typeface="Montserrat" pitchFamily="34" charset="-122"/>
                <a:cs typeface="Montserrat" pitchFamily="34" charset="-120"/>
              </a:rPr>
              <a:t>) ("Corporations Act"). Investors should refer to the Information Memorandum (including any supplements to the Information Memorandum from time to time) for the LVP Granite Fund ("Fund") and seek professional advice before making any decisions in relation to the Fund. Figures referred to in this document are unaudited. No member of the LVP Group makes any representations or warranties, express or implied, regarding the accuracy, reliability, or completeness of the information in this document or guarantees repayment of capital or any rate of return from the Fund. Nothing contained in this document should be considered a promise or representation regarding past or future performance. Past performance is not indicative of future results. This information is provided in summary form and is not intended to be comprehensive. It should not be considered financial advice or a recommendation to invest, hold, or sell units in the Fund. This document does not take into account individual investment objectives, financial situations, or needs. Before making any investment decision, investors should consider the relevance of this information in light of their own circumstances, review the relevant Information Memorandum (including any supplements thereto from time to time) and seek independent financial advice. The views and opinions expressed here are for informational purposes only and do not constitute a recommendation by any member of the LVP Group to buy, sell or hold any security. They reflect the current perspective as of the document's date and may be subject to change. This should not be construed as investment advice. For the purposes of this document, "LVP Group" means LVP and any related body corporate or associate of LVP (as defined under the Corporations Act) and any partnership, trust or investment vehicle managed or advised by LVP or any of its related bodies corporate or associates (as applicable).</a:t>
            </a:r>
            <a:endParaRPr lang="en-US" sz="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TotalTime>
  <Words>1080</Words>
  <Application>Microsoft Office PowerPoint</Application>
  <PresentationFormat>On-screen Show (4:3)</PresentationFormat>
  <Paragraphs>128</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Montserrat</vt:lpstr>
      <vt:lpstr>Office Theme</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LVP Granite Fund - Monthly Factsheet</dc:title>
  <dc:subject>PptxGenJS Presentation</dc:subject>
  <dc:creator>Liverpool Partners</dc:creator>
  <cp:lastModifiedBy>Julie Gee</cp:lastModifiedBy>
  <cp:revision>4</cp:revision>
  <dcterms:created xsi:type="dcterms:W3CDTF">2026-07-09T10:10:32Z</dcterms:created>
  <dcterms:modified xsi:type="dcterms:W3CDTF">2026-07-15T03:47:22Z</dcterms:modified>
</cp:coreProperties>
</file>